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4v" ContentType="video/unknown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5" r:id="rId1"/>
  </p:sldMasterIdLst>
  <p:notesMasterIdLst>
    <p:notesMasterId r:id="rId30"/>
  </p:notesMasterIdLst>
  <p:handoutMasterIdLst>
    <p:handoutMasterId r:id="rId31"/>
  </p:handoutMasterIdLst>
  <p:sldIdLst>
    <p:sldId id="371" r:id="rId2"/>
    <p:sldId id="256" r:id="rId3"/>
    <p:sldId id="362" r:id="rId4"/>
    <p:sldId id="295" r:id="rId5"/>
    <p:sldId id="346" r:id="rId6"/>
    <p:sldId id="369" r:id="rId7"/>
    <p:sldId id="311" r:id="rId8"/>
    <p:sldId id="313" r:id="rId9"/>
    <p:sldId id="302" r:id="rId10"/>
    <p:sldId id="285" r:id="rId11"/>
    <p:sldId id="314" r:id="rId12"/>
    <p:sldId id="286" r:id="rId13"/>
    <p:sldId id="274" r:id="rId14"/>
    <p:sldId id="316" r:id="rId15"/>
    <p:sldId id="275" r:id="rId16"/>
    <p:sldId id="315" r:id="rId17"/>
    <p:sldId id="276" r:id="rId18"/>
    <p:sldId id="277" r:id="rId19"/>
    <p:sldId id="347" r:id="rId20"/>
    <p:sldId id="348" r:id="rId21"/>
    <p:sldId id="349" r:id="rId22"/>
    <p:sldId id="350" r:id="rId23"/>
    <p:sldId id="363" r:id="rId24"/>
    <p:sldId id="366" r:id="rId25"/>
    <p:sldId id="367" r:id="rId26"/>
    <p:sldId id="370" r:id="rId27"/>
    <p:sldId id="368" r:id="rId28"/>
    <p:sldId id="31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FF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2" autoAdjust="0"/>
    <p:restoredTop sz="94660"/>
  </p:normalViewPr>
  <p:slideViewPr>
    <p:cSldViewPr snapToGrid="0">
      <p:cViewPr varScale="1">
        <p:scale>
          <a:sx n="80" d="100"/>
          <a:sy n="80" d="100"/>
        </p:scale>
        <p:origin x="147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54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ifan\Dropbox\PhD\Coding\ProbingDataLearning\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Prediction Error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GPR 20 Training P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Sheet1!$B$2:$H$2</c:f>
              <c:numCache>
                <c:formatCode>General</c:formatCode>
                <c:ptCount val="7"/>
                <c:pt idx="0">
                  <c:v>0.18329999999999999</c:v>
                </c:pt>
                <c:pt idx="1">
                  <c:v>0.39360000000000001</c:v>
                </c:pt>
                <c:pt idx="2">
                  <c:v>0.58840000000000003</c:v>
                </c:pt>
                <c:pt idx="3">
                  <c:v>0.57169999999999999</c:v>
                </c:pt>
                <c:pt idx="4">
                  <c:v>0.37540000000000001</c:v>
                </c:pt>
                <c:pt idx="5">
                  <c:v>0.22520000000000001</c:v>
                </c:pt>
                <c:pt idx="6">
                  <c:v>0.27029999999999998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78C-466B-813B-D45EC6EAC274}"/>
            </c:ext>
          </c:extLst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GPR 20 Training PC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Sheet1!$B$3:$H$3</c:f>
              <c:numCache>
                <c:formatCode>General</c:formatCode>
                <c:ptCount val="7"/>
                <c:pt idx="0">
                  <c:v>0.18410000000000001</c:v>
                </c:pt>
                <c:pt idx="1">
                  <c:v>0.33839999999999998</c:v>
                </c:pt>
                <c:pt idx="2">
                  <c:v>0.41589999999999999</c:v>
                </c:pt>
                <c:pt idx="3">
                  <c:v>0.37130000000000002</c:v>
                </c:pt>
                <c:pt idx="4">
                  <c:v>0.31030000000000002</c:v>
                </c:pt>
                <c:pt idx="5">
                  <c:v>0.29599999999999999</c:v>
                </c:pt>
                <c:pt idx="6">
                  <c:v>0.3201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78C-466B-813B-D45EC6EAC274}"/>
            </c:ext>
          </c:extLst>
        </c:ser>
        <c:ser>
          <c:idx val="0"/>
          <c:order val="2"/>
          <c:tx>
            <c:strRef>
              <c:f>Sheet1!$A$4</c:f>
              <c:strCache>
                <c:ptCount val="1"/>
                <c:pt idx="0">
                  <c:v>GPR 20 Training PCG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Sheet1!$B$4:$H$4</c:f>
              <c:numCache>
                <c:formatCode>General</c:formatCode>
                <c:ptCount val="7"/>
                <c:pt idx="0">
                  <c:v>0.34470000000000001</c:v>
                </c:pt>
                <c:pt idx="1">
                  <c:v>0.48330000000000001</c:v>
                </c:pt>
                <c:pt idx="2">
                  <c:v>0.58499999999999996</c:v>
                </c:pt>
                <c:pt idx="3">
                  <c:v>0.69950000000000001</c:v>
                </c:pt>
                <c:pt idx="4">
                  <c:v>1.1540999999999999</c:v>
                </c:pt>
                <c:pt idx="5">
                  <c:v>1.9653</c:v>
                </c:pt>
                <c:pt idx="6">
                  <c:v>3.0638999999999998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78C-466B-813B-D45EC6EAC274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GPR 4 Training P</c:v>
                </c:pt>
              </c:strCache>
            </c:strRef>
          </c:tx>
          <c:spPr>
            <a:ln w="28575" cap="rnd">
              <a:solidFill>
                <a:schemeClr val="accent4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val>
            <c:numRef>
              <c:f>Sheet1!$B$5:$H$5</c:f>
              <c:numCache>
                <c:formatCode>General</c:formatCode>
                <c:ptCount val="7"/>
                <c:pt idx="0">
                  <c:v>0.46829999999999999</c:v>
                </c:pt>
                <c:pt idx="1">
                  <c:v>0.56630000000000003</c:v>
                </c:pt>
                <c:pt idx="2">
                  <c:v>0.66349999999999998</c:v>
                </c:pt>
                <c:pt idx="3">
                  <c:v>0.60140000000000005</c:v>
                </c:pt>
                <c:pt idx="4">
                  <c:v>0.47970000000000002</c:v>
                </c:pt>
                <c:pt idx="5">
                  <c:v>0.43020000000000003</c:v>
                </c:pt>
                <c:pt idx="6">
                  <c:v>0.55389999999999995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78C-466B-813B-D45EC6EAC274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GPR 4 Training PC</c:v>
                </c:pt>
              </c:strCache>
            </c:strRef>
          </c:tx>
          <c:spPr>
            <a:ln w="28575" cap="rnd">
              <a:solidFill>
                <a:schemeClr val="accent5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val>
            <c:numRef>
              <c:f>Sheet1!$B$6:$H$6</c:f>
              <c:numCache>
                <c:formatCode>General</c:formatCode>
                <c:ptCount val="7"/>
                <c:pt idx="0">
                  <c:v>0.5776</c:v>
                </c:pt>
                <c:pt idx="1">
                  <c:v>0.65690000000000004</c:v>
                </c:pt>
                <c:pt idx="2">
                  <c:v>0.71550000000000002</c:v>
                </c:pt>
                <c:pt idx="3">
                  <c:v>1.0145999999999999</c:v>
                </c:pt>
                <c:pt idx="4">
                  <c:v>1.4300999999999999</c:v>
                </c:pt>
                <c:pt idx="5">
                  <c:v>1.6695</c:v>
                </c:pt>
                <c:pt idx="6">
                  <c:v>1.6780999999999999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78C-466B-813B-D45EC6EAC274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GPR 4 Training PCG</c:v>
                </c:pt>
              </c:strCache>
            </c:strRef>
          </c:tx>
          <c:spPr>
            <a:ln w="28575" cap="rnd">
              <a:solidFill>
                <a:schemeClr val="accent6"/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val>
            <c:numRef>
              <c:f>Sheet1!$B$7:$H$7</c:f>
              <c:numCache>
                <c:formatCode>#,##0.0000</c:formatCode>
                <c:ptCount val="7"/>
                <c:pt idx="0" formatCode="General">
                  <c:v>0.5645</c:v>
                </c:pt>
                <c:pt idx="1">
                  <c:v>0.60650000000000004</c:v>
                </c:pt>
                <c:pt idx="2" formatCode="General">
                  <c:v>0.61709999999999998</c:v>
                </c:pt>
                <c:pt idx="3" formatCode="General">
                  <c:v>0.84040000000000004</c:v>
                </c:pt>
                <c:pt idx="4" formatCode="General">
                  <c:v>1.266</c:v>
                </c:pt>
                <c:pt idx="5" formatCode="General">
                  <c:v>1.5407999999999999</c:v>
                </c:pt>
                <c:pt idx="6" formatCode="General">
                  <c:v>1.5791999999999999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78C-466B-813B-D45EC6EAC274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KNN 20 Training P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val>
            <c:numRef>
              <c:f>Sheet1!$B$8:$H$8</c:f>
              <c:numCache>
                <c:formatCode>General</c:formatCode>
                <c:ptCount val="7"/>
                <c:pt idx="0">
                  <c:v>0.16020000000000001</c:v>
                </c:pt>
                <c:pt idx="1">
                  <c:v>0.38329999999999997</c:v>
                </c:pt>
                <c:pt idx="2">
                  <c:v>0.4965</c:v>
                </c:pt>
                <c:pt idx="3">
                  <c:v>0.40260000000000001</c:v>
                </c:pt>
                <c:pt idx="4">
                  <c:v>0.25990000000000002</c:v>
                </c:pt>
                <c:pt idx="5">
                  <c:v>0.23369999999999999</c:v>
                </c:pt>
                <c:pt idx="6">
                  <c:v>0.2278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78C-466B-813B-D45EC6EAC274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KNN 20 Training PC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val>
            <c:numRef>
              <c:f>Sheet1!$B$9:$H$9</c:f>
              <c:numCache>
                <c:formatCode>General</c:formatCode>
                <c:ptCount val="7"/>
                <c:pt idx="0">
                  <c:v>0.13439999999999999</c:v>
                </c:pt>
                <c:pt idx="1">
                  <c:v>0.49709999999999999</c:v>
                </c:pt>
                <c:pt idx="2">
                  <c:v>0.54720000000000002</c:v>
                </c:pt>
                <c:pt idx="3">
                  <c:v>0.41010000000000002</c:v>
                </c:pt>
                <c:pt idx="4">
                  <c:v>0.2397</c:v>
                </c:pt>
                <c:pt idx="5">
                  <c:v>0.20200000000000001</c:v>
                </c:pt>
                <c:pt idx="6">
                  <c:v>0.20749999999999999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78C-466B-813B-D45EC6EAC274}"/>
            </c:ext>
          </c:extLst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KNN 20 Training PCG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val>
            <c:numRef>
              <c:f>Sheet1!$B$10:$H$10</c:f>
              <c:numCache>
                <c:formatCode>General</c:formatCode>
                <c:ptCount val="7"/>
                <c:pt idx="0">
                  <c:v>0.14940000000000001</c:v>
                </c:pt>
                <c:pt idx="1">
                  <c:v>0.46860000000000002</c:v>
                </c:pt>
                <c:pt idx="2">
                  <c:v>0.56510000000000005</c:v>
                </c:pt>
                <c:pt idx="3">
                  <c:v>0.43790000000000001</c:v>
                </c:pt>
                <c:pt idx="4">
                  <c:v>0.2455</c:v>
                </c:pt>
                <c:pt idx="5">
                  <c:v>0.19869999999999999</c:v>
                </c:pt>
                <c:pt idx="6">
                  <c:v>0.18410000000000001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78C-466B-813B-D45EC6EAC274}"/>
            </c:ext>
          </c:extLst>
        </c:ser>
        <c:ser>
          <c:idx val="9"/>
          <c:order val="9"/>
          <c:tx>
            <c:strRef>
              <c:f>Sheet1!$A$11</c:f>
              <c:strCache>
                <c:ptCount val="1"/>
                <c:pt idx="0">
                  <c:v>KNN 4 Training P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val>
            <c:numRef>
              <c:f>Sheet1!$B$11:$H$11</c:f>
              <c:numCache>
                <c:formatCode>General</c:formatCode>
                <c:ptCount val="7"/>
                <c:pt idx="0">
                  <c:v>0.18329999999999999</c:v>
                </c:pt>
                <c:pt idx="1">
                  <c:v>0.40510000000000002</c:v>
                </c:pt>
                <c:pt idx="2">
                  <c:v>0.4536</c:v>
                </c:pt>
                <c:pt idx="3">
                  <c:v>0.3992</c:v>
                </c:pt>
                <c:pt idx="4">
                  <c:v>0.23680000000000001</c:v>
                </c:pt>
                <c:pt idx="5">
                  <c:v>0.22800000000000001</c:v>
                </c:pt>
                <c:pt idx="6">
                  <c:v>0.2361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78C-466B-813B-D45EC6EAC274}"/>
            </c:ext>
          </c:extLst>
        </c:ser>
        <c:ser>
          <c:idx val="10"/>
          <c:order val="10"/>
          <c:tx>
            <c:strRef>
              <c:f>Sheet1!$A$12</c:f>
              <c:strCache>
                <c:ptCount val="1"/>
                <c:pt idx="0">
                  <c:v>KNN 4 Training PC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val>
            <c:numRef>
              <c:f>Sheet1!$B$12:$H$12</c:f>
              <c:numCache>
                <c:formatCode>General</c:formatCode>
                <c:ptCount val="7"/>
                <c:pt idx="0">
                  <c:v>0.1794</c:v>
                </c:pt>
                <c:pt idx="1">
                  <c:v>0.4022</c:v>
                </c:pt>
                <c:pt idx="2">
                  <c:v>0.51959999999999995</c:v>
                </c:pt>
                <c:pt idx="3">
                  <c:v>0.40379999999999999</c:v>
                </c:pt>
                <c:pt idx="4">
                  <c:v>0.27</c:v>
                </c:pt>
                <c:pt idx="5">
                  <c:v>0.2591</c:v>
                </c:pt>
                <c:pt idx="6">
                  <c:v>0.25740000000000002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C78C-466B-813B-D45EC6EAC274}"/>
            </c:ext>
          </c:extLst>
        </c:ser>
        <c:ser>
          <c:idx val="11"/>
          <c:order val="11"/>
          <c:tx>
            <c:strRef>
              <c:f>Sheet1!$A$13</c:f>
              <c:strCache>
                <c:ptCount val="1"/>
                <c:pt idx="0">
                  <c:v>KNN 4 Training PCG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val>
            <c:numRef>
              <c:f>Sheet1!$B$13:$H$13</c:f>
              <c:numCache>
                <c:formatCode>General</c:formatCode>
                <c:ptCount val="7"/>
                <c:pt idx="0">
                  <c:v>0.1862</c:v>
                </c:pt>
                <c:pt idx="1">
                  <c:v>0.40710000000000002</c:v>
                </c:pt>
                <c:pt idx="2">
                  <c:v>0.52729999999999999</c:v>
                </c:pt>
                <c:pt idx="3">
                  <c:v>0.39900000000000002</c:v>
                </c:pt>
                <c:pt idx="4">
                  <c:v>0.27</c:v>
                </c:pt>
                <c:pt idx="5">
                  <c:v>0.25990000000000002</c:v>
                </c:pt>
                <c:pt idx="6">
                  <c:v>0.26050000000000001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C78C-466B-813B-D45EC6EAC2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7349944"/>
        <c:axId val="607351584"/>
      </c:lineChart>
      <c:catAx>
        <c:axId val="6073499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Displacement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351584"/>
        <c:crosses val="autoZero"/>
        <c:auto val="1"/>
        <c:lblAlgn val="ctr"/>
        <c:lblOffset val="100"/>
        <c:noMultiLvlLbl val="0"/>
      </c:catAx>
      <c:valAx>
        <c:axId val="607351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RMSE(N)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349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947B4-4E0D-437F-B8FA-89FD41C29D92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190EA-8C8B-4FAD-8267-38344B34A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20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D1EA0-B190-45FD-8DCE-8D5B296BEAD7}" type="datetimeFigureOut">
              <a:rPr lang="en-US" smtClean="0"/>
              <a:t>6/23/2019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BCB53-91E6-40C4-B0D5-2DF8AD924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13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1833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78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04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014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8660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323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08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6/23/2019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560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6/23/2019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770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6/23/2019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895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6/23/2019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448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6/23/2019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821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6/23/2019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79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6/23/2019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00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microsoft.com/office/2007/relationships/media" Target="file:///D:\Dropbox\Grants\NRI_2015\Meetings\NSFPIMeeting\climbtwo.mp4" TargetMode="External"/><Relationship Id="rId7" Type="http://schemas.openxmlformats.org/officeDocument/2006/relationships/image" Target="../media/image66.png"/><Relationship Id="rId2" Type="http://schemas.microsoft.com/office/2007/relationships/media" Target="file:///D:\Dropbox\Grants\NRI_2015\Meetings\NSFPIMeeting\RobosimianFirstFootOnWall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6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8.png"/><Relationship Id="rId4" Type="http://schemas.microsoft.com/office/2007/relationships/media" Target="file:///D:\Dropbox\Grants\NRI_2015\Results\robosimian_simulation_walk_to_wall.mp4" TargetMode="Externa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2" Type="http://schemas.microsoft.com/office/2007/relationships/media" Target="file:///D:\Dropbox\Grants\NRI_2015\Meetings\NSFPIMeeting\SpinyPalmSnippets480p.mp4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0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jpeg"/><Relationship Id="rId4" Type="http://schemas.openxmlformats.org/officeDocument/2006/relationships/image" Target="../media/image82.png"/><Relationship Id="rId9" Type="http://schemas.openxmlformats.org/officeDocument/2006/relationships/image" Target="../media/image87.jpeg"/><Relationship Id="rId14" Type="http://schemas.openxmlformats.org/officeDocument/2006/relationships/image" Target="../media/image3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microsoft.com/office/2007/relationships/media" Target="../media/media5.mp4"/><Relationship Id="rId7" Type="http://schemas.openxmlformats.org/officeDocument/2006/relationships/image" Target="../media/image108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07.png"/><Relationship Id="rId11" Type="http://schemas.openxmlformats.org/officeDocument/2006/relationships/image" Target="../media/image112.jp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11.JPG"/><Relationship Id="rId4" Type="http://schemas.microsoft.com/office/2007/relationships/media" Target="../media/media6.mp4"/><Relationship Id="rId9" Type="http://schemas.openxmlformats.org/officeDocument/2006/relationships/image" Target="../media/image11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14.jpg"/><Relationship Id="rId5" Type="http://schemas.openxmlformats.org/officeDocument/2006/relationships/image" Target="../media/image113.png"/><Relationship Id="rId4" Type="http://schemas.openxmlformats.org/officeDocument/2006/relationships/image" Target="../media/image1380.png"/><Relationship Id="rId9" Type="http://schemas.openxmlformats.org/officeDocument/2006/relationships/image" Target="../media/image1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microsoft.com/office/2007/relationships/media" Target="../media/media9.m4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8.m4v"/><Relationship Id="rId1" Type="http://schemas.microsoft.com/office/2007/relationships/media" Target="../media/media8.m4v"/><Relationship Id="rId6" Type="http://schemas.openxmlformats.org/officeDocument/2006/relationships/video" Target="../media/media10.m4v"/><Relationship Id="rId5" Type="http://schemas.microsoft.com/office/2007/relationships/media" Target="../media/media10.m4v"/><Relationship Id="rId10" Type="http://schemas.openxmlformats.org/officeDocument/2006/relationships/image" Target="../media/image120.png"/><Relationship Id="rId4" Type="http://schemas.openxmlformats.org/officeDocument/2006/relationships/video" Target="../media/media9.m4v"/><Relationship Id="rId9" Type="http://schemas.openxmlformats.org/officeDocument/2006/relationships/image" Target="../media/image1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microsoft.com/office/2007/relationships/media" Target="../media/media12.mp4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21.gif"/><Relationship Id="rId11" Type="http://schemas.openxmlformats.org/officeDocument/2006/relationships/image" Target="../media/image1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5.png"/><Relationship Id="rId4" Type="http://schemas.openxmlformats.org/officeDocument/2006/relationships/video" Target="../media/media12.mp4"/><Relationship Id="rId9" Type="http://schemas.openxmlformats.org/officeDocument/2006/relationships/image" Target="../media/image124.png"/><Relationship Id="rId14" Type="http://schemas.openxmlformats.org/officeDocument/2006/relationships/image" Target="../media/image1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/><Relationship Id="rId2" Type="http://schemas.openxmlformats.org/officeDocument/2006/relationships/image" Target="../media/image135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otion.pratt.duke.edu/" TargetMode="External"/><Relationship Id="rId5" Type="http://schemas.openxmlformats.org/officeDocument/2006/relationships/image" Target="../media/image13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microsoft.com/office/2007/relationships/media" Target="../media/media2.m4v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5" Type="http://schemas.openxmlformats.org/officeDocument/2006/relationships/image" Target="../media/image28.jp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788694"/>
            <a:ext cx="8839200" cy="749564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52450" y="99177"/>
            <a:ext cx="8286750" cy="1186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+mn-lt"/>
              </a:rPr>
              <a:t>Real2Sim: Creating Real Environments That Act Like Sims</a:t>
            </a: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032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ape 76"/>
          <p:cNvPicPr preferRelativeResize="0"/>
          <p:nvPr/>
        </p:nvPicPr>
        <p:blipFill rotWithShape="1">
          <a:blip r:embed="rId3">
            <a:alphaModFix/>
          </a:blip>
          <a:srcRect l="7870" t="17629" r="16220" b="10619"/>
          <a:stretch/>
        </p:blipFill>
        <p:spPr>
          <a:xfrm>
            <a:off x="97802" y="2274873"/>
            <a:ext cx="4028126" cy="310542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Amazon Picking Challenge</a:t>
            </a:r>
            <a:endParaRPr lang="en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08246" y="3827588"/>
            <a:ext cx="818543" cy="20227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34774" y="5859588"/>
            <a:ext cx="168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Deformation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10" y="5850352"/>
            <a:ext cx="227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Articulation, pages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097696" y="3827588"/>
            <a:ext cx="128062" cy="19581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719617" y="5120679"/>
            <a:ext cx="781332" cy="7296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989682" y="5859588"/>
            <a:ext cx="2851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Bristles, </a:t>
            </a:r>
            <a:r>
              <a:rPr lang="en-US" dirty="0" err="1" smtClean="0"/>
              <a:t>nonuniform</a:t>
            </a:r>
            <a:r>
              <a:rPr lang="en-US" dirty="0" smtClean="0"/>
              <a:t> friction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225758" y="6403003"/>
            <a:ext cx="334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(Plastic packaging, flexing, …)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64984" y="5427661"/>
            <a:ext cx="4193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erodynamics of a vacuum gripper</a:t>
            </a:r>
            <a:endParaRPr lang="en-US" dirty="0"/>
          </a:p>
        </p:txBody>
      </p:sp>
      <p:pic>
        <p:nvPicPr>
          <p:cNvPr id="17" name="Picture 16"/>
          <p:cNvPicPr/>
          <p:nvPr/>
        </p:nvPicPr>
        <p:blipFill>
          <a:blip r:embed="rId4"/>
          <a:stretch>
            <a:fillRect/>
          </a:stretch>
        </p:blipFill>
        <p:spPr>
          <a:xfrm>
            <a:off x="4170110" y="2274873"/>
            <a:ext cx="4905794" cy="31054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702" y="70998"/>
            <a:ext cx="3838202" cy="2156516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4983652" y="4060022"/>
            <a:ext cx="1236173" cy="14254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39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Exotic grippers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438" y="1620491"/>
            <a:ext cx="4556075" cy="4023360"/>
          </a:xfrm>
        </p:spPr>
        <p:txBody>
          <a:bodyPr/>
          <a:lstStyle/>
          <a:p>
            <a:r>
              <a:rPr lang="en-US" dirty="0" smtClean="0"/>
              <a:t>Adhesion / anisotropic forces useful for locomotion, manipulation</a:t>
            </a:r>
          </a:p>
          <a:p>
            <a:pPr lvl="1"/>
            <a:r>
              <a:rPr lang="en-US" dirty="0" smtClean="0"/>
              <a:t>Suction</a:t>
            </a:r>
          </a:p>
          <a:p>
            <a:pPr lvl="1"/>
            <a:r>
              <a:rPr lang="en-US" dirty="0" smtClean="0"/>
              <a:t>Electrostatic</a:t>
            </a:r>
          </a:p>
          <a:p>
            <a:pPr lvl="1"/>
            <a:r>
              <a:rPr lang="en-US" dirty="0" smtClean="0"/>
              <a:t>Spines</a:t>
            </a:r>
          </a:p>
          <a:p>
            <a:pPr lvl="1"/>
            <a:r>
              <a:rPr lang="en-US" dirty="0" smtClean="0"/>
              <a:t>Van der Waals</a:t>
            </a:r>
          </a:p>
          <a:p>
            <a:pPr lvl="1"/>
            <a:r>
              <a:rPr lang="en-US" dirty="0" smtClean="0"/>
              <a:t>Granular jamming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116748" y="859973"/>
            <a:ext cx="4027251" cy="3593048"/>
            <a:chOff x="184034" y="1565295"/>
            <a:chExt cx="4083166" cy="3642935"/>
          </a:xfrm>
        </p:grpSpPr>
        <p:pic>
          <p:nvPicPr>
            <p:cNvPr id="5" name="Picture 2" descr="http://kodlab.seas.upenn.edu/uploads/RiSE/risev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034" y="1565295"/>
              <a:ext cx="2492521" cy="1895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people.seas.harvard.edu/%7Eaasbeck/images/spinyb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1580305"/>
              <a:ext cx="1421608" cy="1895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http://spectrum.ieee.org/image/3784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1252" y="3552804"/>
              <a:ext cx="1095948" cy="1646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28600" y="3124200"/>
              <a:ext cx="5389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RiSE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38785" y="3124200"/>
              <a:ext cx="915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Spinybot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46148" y="4869676"/>
              <a:ext cx="9525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bg1"/>
                  </a:solidFill>
                </a:rPr>
                <a:t>Stickybot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14" descr="http://spectrum.ieee.org/img/jpl_climber-138370575401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034" y="3552804"/>
              <a:ext cx="2910241" cy="162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53723" y="4745668"/>
              <a:ext cx="1241271" cy="387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bg1"/>
                  </a:solidFill>
                </a:rPr>
                <a:t>LEMURIIb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501540" y="4512634"/>
            <a:ext cx="3037344" cy="1973550"/>
            <a:chOff x="2489510" y="4562785"/>
            <a:chExt cx="2539828" cy="165028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510" y="4562785"/>
              <a:ext cx="2472529" cy="165028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318539" y="4562786"/>
              <a:ext cx="7107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EPFL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 r="45080"/>
          <a:stretch/>
        </p:blipFill>
        <p:spPr>
          <a:xfrm>
            <a:off x="265084" y="4437982"/>
            <a:ext cx="1017791" cy="217330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7307" y="4318057"/>
            <a:ext cx="1236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CMU/MPI</a:t>
            </a:r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811" y="4511312"/>
            <a:ext cx="1892096" cy="20266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742" y="4508760"/>
            <a:ext cx="2706997" cy="201593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36351" y="6068664"/>
            <a:ext cx="1755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Cornell/Chicago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963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RobosimianFirstFootOnWall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>
                  <p14:trim st="7938" end="76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2938" y="3960813"/>
            <a:ext cx="3862387" cy="2897187"/>
          </a:xfrm>
        </p:spPr>
      </p:pic>
      <p:pic>
        <p:nvPicPr>
          <p:cNvPr id="8" name="climbtw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3">
                  <p14:trim st="28309" end="458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9150" y="0"/>
            <a:ext cx="3994850" cy="7101954"/>
          </a:xfrm>
          <a:prstGeom prst="rect">
            <a:avLst/>
          </a:prstGeom>
        </p:spPr>
      </p:pic>
      <p:pic>
        <p:nvPicPr>
          <p:cNvPr id="12" name="Picture 4" descr="Duke logo shown her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13"/>
          <a:stretch/>
        </p:blipFill>
        <p:spPr bwMode="auto">
          <a:xfrm>
            <a:off x="116898" y="84478"/>
            <a:ext cx="1198202" cy="5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ml-logo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97" y="120142"/>
            <a:ext cx="1419769" cy="447075"/>
          </a:xfrm>
          <a:prstGeom prst="rect">
            <a:avLst/>
          </a:prstGeom>
        </p:spPr>
      </p:pic>
      <p:pic>
        <p:nvPicPr>
          <p:cNvPr id="16" name="robosimian_simulation_walk_to_wal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4">
                  <p14:trim st="27435" end="228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69048" y="696593"/>
            <a:ext cx="6518198" cy="307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8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8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60736" y="4138912"/>
            <a:ext cx="5151262" cy="19260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 we predict which grasps to use</a:t>
            </a:r>
            <a:r>
              <a:rPr lang="en-US" sz="2400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Which Robosimian poses to use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59203"/>
            <a:ext cx="7886700" cy="1325563"/>
          </a:xfrm>
        </p:spPr>
        <p:txBody>
          <a:bodyPr/>
          <a:lstStyle/>
          <a:p>
            <a:r>
              <a:rPr lang="en-US" dirty="0" err="1" smtClean="0"/>
              <a:t>Microspine</a:t>
            </a:r>
            <a:r>
              <a:rPr lang="en-US" dirty="0" smtClean="0"/>
              <a:t> hands for vertical climbing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193" y="1115883"/>
            <a:ext cx="2774536" cy="4023360"/>
          </a:xfrm>
        </p:spPr>
        <p:txBody>
          <a:bodyPr/>
          <a:lstStyle/>
          <a:p>
            <a:r>
              <a:rPr lang="en-US" dirty="0" err="1" smtClean="0"/>
              <a:t>Microspine</a:t>
            </a:r>
            <a:r>
              <a:rPr lang="en-US" dirty="0" smtClean="0"/>
              <a:t> unit: spring loaded needles latch onto asperities in rock</a:t>
            </a:r>
          </a:p>
          <a:p>
            <a:r>
              <a:rPr lang="en-US" dirty="0" smtClean="0"/>
              <a:t>Large “downward” shear, adhesion per unit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9" y="2216934"/>
            <a:ext cx="1316150" cy="9531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9" y="945514"/>
            <a:ext cx="1331529" cy="1217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3"/>
          <a:stretch/>
        </p:blipFill>
        <p:spPr>
          <a:xfrm>
            <a:off x="4868831" y="945515"/>
            <a:ext cx="4166569" cy="22402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65320" y="3170117"/>
            <a:ext cx="92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Unit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1794" y="3158332"/>
            <a:ext cx="92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Palm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76829" y="3158332"/>
            <a:ext cx="92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Hand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84" y="6399121"/>
            <a:ext cx="4931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[Hauser, Wang, Cutkosky, RSS 2017, TRO 2018]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199172" y="3465184"/>
            <a:ext cx="3829481" cy="3392816"/>
            <a:chOff x="1380100" y="2605643"/>
            <a:chExt cx="7324526" cy="648933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1695" y="3167692"/>
              <a:ext cx="6853449" cy="540280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273400" y="2605643"/>
              <a:ext cx="3352800" cy="647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Parallel (</a:t>
              </a:r>
              <a:r>
                <a:rPr lang="en-US" sz="1600" dirty="0" err="1" smtClean="0"/>
                <a:t>sloper</a:t>
              </a:r>
              <a:r>
                <a:rPr lang="en-US" sz="1600" dirty="0" smtClean="0"/>
                <a:t>)</a:t>
              </a:r>
              <a:endParaRPr lang="en-US" sz="16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51826" y="2605643"/>
              <a:ext cx="3352800" cy="647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Crimp</a:t>
              </a:r>
              <a:endParaRPr lang="en-US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074493" y="8447432"/>
              <a:ext cx="3352800" cy="647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Pinch</a:t>
              </a:r>
              <a:endParaRPr lang="en-US" sz="16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80100" y="8447432"/>
              <a:ext cx="3352800" cy="647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Opposing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4113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33"/>
          <p:cNvGrpSpPr/>
          <p:nvPr/>
        </p:nvGrpSpPr>
        <p:grpSpPr>
          <a:xfrm>
            <a:off x="7030493" y="1420169"/>
            <a:ext cx="1674960" cy="1345986"/>
            <a:chOff x="0" y="0"/>
            <a:chExt cx="2760426" cy="2218258"/>
          </a:xfrm>
        </p:grpSpPr>
        <p:grpSp>
          <p:nvGrpSpPr>
            <p:cNvPr id="127" name="Group 127"/>
            <p:cNvGrpSpPr/>
            <p:nvPr/>
          </p:nvGrpSpPr>
          <p:grpSpPr>
            <a:xfrm>
              <a:off x="0" y="0"/>
              <a:ext cx="1686679" cy="2218259"/>
              <a:chOff x="0" y="0"/>
              <a:chExt cx="1686678" cy="2218258"/>
            </a:xfrm>
          </p:grpSpPr>
          <p:sp>
            <p:nvSpPr>
              <p:cNvPr id="122" name="Shape 122"/>
              <p:cNvSpPr/>
              <p:nvPr/>
            </p:nvSpPr>
            <p:spPr>
              <a:xfrm>
                <a:off x="0" y="1296254"/>
                <a:ext cx="1686679" cy="922005"/>
              </a:xfrm>
              <a:prstGeom prst="roundRect">
                <a:avLst>
                  <a:gd name="adj" fmla="val 50000"/>
                </a:avLst>
              </a:prstGeom>
              <a:solidFill>
                <a:srgbClr val="7AC2F9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sp>
            <p:nvSpPr>
              <p:cNvPr id="123" name="Shape 123"/>
              <p:cNvSpPr/>
              <p:nvPr/>
            </p:nvSpPr>
            <p:spPr>
              <a:xfrm>
                <a:off x="463705" y="0"/>
                <a:ext cx="278898" cy="1478426"/>
              </a:xfrm>
              <a:prstGeom prst="roundRect">
                <a:avLst>
                  <a:gd name="adj" fmla="val 29940"/>
                </a:avLst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sp>
            <p:nvSpPr>
              <p:cNvPr id="124" name="Shape 124"/>
              <p:cNvSpPr/>
              <p:nvPr/>
            </p:nvSpPr>
            <p:spPr>
              <a:xfrm>
                <a:off x="900914" y="0"/>
                <a:ext cx="278897" cy="1478426"/>
              </a:xfrm>
              <a:prstGeom prst="roundRect">
                <a:avLst>
                  <a:gd name="adj" fmla="val 29940"/>
                </a:avLst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sp>
            <p:nvSpPr>
              <p:cNvPr id="125" name="Shape 125"/>
              <p:cNvSpPr/>
              <p:nvPr/>
            </p:nvSpPr>
            <p:spPr>
              <a:xfrm>
                <a:off x="1271879" y="384213"/>
                <a:ext cx="278897" cy="1478426"/>
              </a:xfrm>
              <a:prstGeom prst="roundRect">
                <a:avLst>
                  <a:gd name="adj" fmla="val 29940"/>
                </a:avLst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sp>
            <p:nvSpPr>
              <p:cNvPr id="126" name="Shape 126"/>
              <p:cNvSpPr/>
              <p:nvPr/>
            </p:nvSpPr>
            <p:spPr>
              <a:xfrm>
                <a:off x="99365" y="384213"/>
                <a:ext cx="278897" cy="1478426"/>
              </a:xfrm>
              <a:prstGeom prst="roundRect">
                <a:avLst>
                  <a:gd name="adj" fmla="val 29940"/>
                </a:avLst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</p:grpSp>
        <p:grpSp>
          <p:nvGrpSpPr>
            <p:cNvPr id="132" name="Group 132"/>
            <p:cNvGrpSpPr/>
            <p:nvPr/>
          </p:nvGrpSpPr>
          <p:grpSpPr>
            <a:xfrm>
              <a:off x="1997776" y="29416"/>
              <a:ext cx="762651" cy="2159426"/>
              <a:chOff x="0" y="0"/>
              <a:chExt cx="762649" cy="2159425"/>
            </a:xfrm>
          </p:grpSpPr>
          <p:sp>
            <p:nvSpPr>
              <p:cNvPr id="128" name="Shape 128"/>
              <p:cNvSpPr/>
              <p:nvPr/>
            </p:nvSpPr>
            <p:spPr>
              <a:xfrm>
                <a:off x="214593" y="1189485"/>
                <a:ext cx="548058" cy="969941"/>
              </a:xfrm>
              <a:prstGeom prst="roundRect">
                <a:avLst>
                  <a:gd name="adj" fmla="val 26908"/>
                </a:avLst>
              </a:prstGeom>
              <a:solidFill>
                <a:srgbClr val="7AC2F9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sp>
            <p:nvSpPr>
              <p:cNvPr id="129" name="Shape 129"/>
              <p:cNvSpPr/>
              <p:nvPr/>
            </p:nvSpPr>
            <p:spPr>
              <a:xfrm rot="568744">
                <a:off x="323330" y="235444"/>
                <a:ext cx="225898" cy="565512"/>
              </a:xfrm>
              <a:prstGeom prst="roundRect">
                <a:avLst>
                  <a:gd name="adj" fmla="val 44207"/>
                </a:avLst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sp>
            <p:nvSpPr>
              <p:cNvPr id="130" name="Shape 130"/>
              <p:cNvSpPr/>
              <p:nvPr/>
            </p:nvSpPr>
            <p:spPr>
              <a:xfrm rot="4797440">
                <a:off x="158288" y="-99691"/>
                <a:ext cx="225899" cy="510912"/>
              </a:xfrm>
              <a:prstGeom prst="roundRect">
                <a:avLst>
                  <a:gd name="adj" fmla="val 44207"/>
                </a:avLst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sp>
            <p:nvSpPr>
              <p:cNvPr id="131" name="Shape 131"/>
              <p:cNvSpPr/>
              <p:nvPr/>
            </p:nvSpPr>
            <p:spPr>
              <a:xfrm rot="568744">
                <a:off x="244816" y="793765"/>
                <a:ext cx="225899" cy="565512"/>
              </a:xfrm>
              <a:prstGeom prst="roundRect">
                <a:avLst>
                  <a:gd name="adj" fmla="val 44207"/>
                </a:avLst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</p:grpSp>
      </p:grpSp>
      <p:grpSp>
        <p:nvGrpSpPr>
          <p:cNvPr id="153" name="Group 153"/>
          <p:cNvGrpSpPr/>
          <p:nvPr/>
        </p:nvGrpSpPr>
        <p:grpSpPr>
          <a:xfrm>
            <a:off x="5192890" y="1429722"/>
            <a:ext cx="1600271" cy="1439061"/>
            <a:chOff x="0" y="0"/>
            <a:chExt cx="2760426" cy="2482343"/>
          </a:xfrm>
        </p:grpSpPr>
        <p:grpSp>
          <p:nvGrpSpPr>
            <p:cNvPr id="142" name="Group 142"/>
            <p:cNvGrpSpPr/>
            <p:nvPr/>
          </p:nvGrpSpPr>
          <p:grpSpPr>
            <a:xfrm>
              <a:off x="0" y="75258"/>
              <a:ext cx="1610385" cy="2331827"/>
              <a:chOff x="0" y="0"/>
              <a:chExt cx="1610383" cy="2331826"/>
            </a:xfrm>
          </p:grpSpPr>
          <p:grpSp>
            <p:nvGrpSpPr>
              <p:cNvPr id="139" name="Group 139"/>
              <p:cNvGrpSpPr/>
              <p:nvPr/>
            </p:nvGrpSpPr>
            <p:grpSpPr>
              <a:xfrm>
                <a:off x="0" y="0"/>
                <a:ext cx="1610385" cy="2331827"/>
                <a:chOff x="0" y="0"/>
                <a:chExt cx="1610384" cy="2331826"/>
              </a:xfrm>
            </p:grpSpPr>
            <p:sp>
              <p:nvSpPr>
                <p:cNvPr id="134" name="Shape 134"/>
                <p:cNvSpPr/>
                <p:nvPr/>
              </p:nvSpPr>
              <p:spPr>
                <a:xfrm>
                  <a:off x="190200" y="965997"/>
                  <a:ext cx="1256951" cy="68709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7AC2F9"/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135" name="Shape 135"/>
                <p:cNvSpPr/>
                <p:nvPr/>
              </p:nvSpPr>
              <p:spPr>
                <a:xfrm>
                  <a:off x="535764" y="0"/>
                  <a:ext cx="207841" cy="1101755"/>
                </a:xfrm>
                <a:prstGeom prst="roundRect">
                  <a:avLst>
                    <a:gd name="adj" fmla="val 29940"/>
                  </a:avLst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136" name="Shape 136"/>
                <p:cNvSpPr/>
                <p:nvPr/>
              </p:nvSpPr>
              <p:spPr>
                <a:xfrm>
                  <a:off x="861581" y="0"/>
                  <a:ext cx="207841" cy="1101755"/>
                </a:xfrm>
                <a:prstGeom prst="roundRect">
                  <a:avLst>
                    <a:gd name="adj" fmla="val 29940"/>
                  </a:avLst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137" name="Shape 137"/>
                <p:cNvSpPr/>
                <p:nvPr/>
              </p:nvSpPr>
              <p:spPr>
                <a:xfrm rot="11848180">
                  <a:off x="160580" y="1224283"/>
                  <a:ext cx="207841" cy="1101756"/>
                </a:xfrm>
                <a:prstGeom prst="roundRect">
                  <a:avLst>
                    <a:gd name="adj" fmla="val 29940"/>
                  </a:avLst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138" name="Shape 138"/>
                <p:cNvSpPr/>
                <p:nvPr/>
              </p:nvSpPr>
              <p:spPr>
                <a:xfrm rot="20550000">
                  <a:off x="1241702" y="1224283"/>
                  <a:ext cx="207840" cy="1101756"/>
                </a:xfrm>
                <a:prstGeom prst="roundRect">
                  <a:avLst>
                    <a:gd name="adj" fmla="val 29940"/>
                  </a:avLst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</p:grpSp>
          <p:sp>
            <p:nvSpPr>
              <p:cNvPr id="160" name="Shape 160"/>
              <p:cNvSpPr/>
              <p:nvPr/>
            </p:nvSpPr>
            <p:spPr>
              <a:xfrm>
                <a:off x="209013" y="1174981"/>
                <a:ext cx="119944" cy="238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19" h="21600" extrusionOk="0">
                    <a:moveTo>
                      <a:pt x="3865" y="21600"/>
                    </a:moveTo>
                    <a:cubicBezTo>
                      <a:pt x="-4181" y="10706"/>
                      <a:pt x="337" y="3506"/>
                      <a:pt x="17419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161" name="Shape 161"/>
              <p:cNvSpPr/>
              <p:nvPr/>
            </p:nvSpPr>
            <p:spPr>
              <a:xfrm>
                <a:off x="1313476" y="1174981"/>
                <a:ext cx="119944" cy="238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19" h="21600" extrusionOk="0">
                    <a:moveTo>
                      <a:pt x="13554" y="21600"/>
                    </a:moveTo>
                    <a:cubicBezTo>
                      <a:pt x="21600" y="10706"/>
                      <a:pt x="17082" y="3506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</p:grpSp>
        <p:grpSp>
          <p:nvGrpSpPr>
            <p:cNvPr id="152" name="Group 152"/>
            <p:cNvGrpSpPr/>
            <p:nvPr/>
          </p:nvGrpSpPr>
          <p:grpSpPr>
            <a:xfrm>
              <a:off x="1923416" y="0"/>
              <a:ext cx="837011" cy="2482344"/>
              <a:chOff x="0" y="0"/>
              <a:chExt cx="837010" cy="2482343"/>
            </a:xfrm>
          </p:grpSpPr>
          <p:sp>
            <p:nvSpPr>
              <p:cNvPr id="143" name="Shape 143"/>
              <p:cNvSpPr/>
              <p:nvPr/>
            </p:nvSpPr>
            <p:spPr>
              <a:xfrm>
                <a:off x="420859" y="1026639"/>
                <a:ext cx="416152" cy="736496"/>
              </a:xfrm>
              <a:prstGeom prst="roundRect">
                <a:avLst>
                  <a:gd name="adj" fmla="val 26908"/>
                </a:avLst>
              </a:prstGeom>
              <a:solidFill>
                <a:srgbClr val="7AC2F9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grpSp>
            <p:nvGrpSpPr>
              <p:cNvPr id="147" name="Group 147"/>
              <p:cNvGrpSpPr/>
              <p:nvPr/>
            </p:nvGrpSpPr>
            <p:grpSpPr>
              <a:xfrm>
                <a:off x="-1" y="0"/>
                <a:ext cx="587226" cy="1170765"/>
                <a:chOff x="0" y="0"/>
                <a:chExt cx="587224" cy="1170764"/>
              </a:xfrm>
            </p:grpSpPr>
            <p:sp>
              <p:nvSpPr>
                <p:cNvPr id="144" name="Shape 144"/>
                <p:cNvSpPr/>
                <p:nvPr/>
              </p:nvSpPr>
              <p:spPr>
                <a:xfrm rot="20678383">
                  <a:off x="337821" y="315464"/>
                  <a:ext cx="171530" cy="429406"/>
                </a:xfrm>
                <a:prstGeom prst="roundRect">
                  <a:avLst>
                    <a:gd name="adj" fmla="val 44207"/>
                  </a:avLst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145" name="Shape 145"/>
                <p:cNvSpPr/>
                <p:nvPr/>
              </p:nvSpPr>
              <p:spPr>
                <a:xfrm rot="7993761">
                  <a:off x="114309" y="1372"/>
                  <a:ext cx="171530" cy="387947"/>
                </a:xfrm>
                <a:prstGeom prst="roundRect">
                  <a:avLst>
                    <a:gd name="adj" fmla="val 44207"/>
                  </a:avLst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146" name="Shape 146"/>
                <p:cNvSpPr/>
                <p:nvPr/>
              </p:nvSpPr>
              <p:spPr>
                <a:xfrm rot="21519426">
                  <a:off x="410687" y="739409"/>
                  <a:ext cx="171530" cy="429405"/>
                </a:xfrm>
                <a:prstGeom prst="roundRect">
                  <a:avLst>
                    <a:gd name="adj" fmla="val 44207"/>
                  </a:avLst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</p:grpSp>
          <p:grpSp>
            <p:nvGrpSpPr>
              <p:cNvPr id="151" name="Group 151"/>
              <p:cNvGrpSpPr/>
              <p:nvPr/>
            </p:nvGrpSpPr>
            <p:grpSpPr>
              <a:xfrm rot="10800000" flipH="1">
                <a:off x="5949" y="1311578"/>
                <a:ext cx="587225" cy="1170766"/>
                <a:chOff x="0" y="0"/>
                <a:chExt cx="587224" cy="1170764"/>
              </a:xfrm>
            </p:grpSpPr>
            <p:sp>
              <p:nvSpPr>
                <p:cNvPr id="148" name="Shape 148"/>
                <p:cNvSpPr/>
                <p:nvPr/>
              </p:nvSpPr>
              <p:spPr>
                <a:xfrm rot="20678383">
                  <a:off x="337821" y="315464"/>
                  <a:ext cx="171530" cy="429406"/>
                </a:xfrm>
                <a:prstGeom prst="roundRect">
                  <a:avLst>
                    <a:gd name="adj" fmla="val 44207"/>
                  </a:avLst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149" name="Shape 149"/>
                <p:cNvSpPr/>
                <p:nvPr/>
              </p:nvSpPr>
              <p:spPr>
                <a:xfrm rot="7993761">
                  <a:off x="114309" y="1372"/>
                  <a:ext cx="171530" cy="387947"/>
                </a:xfrm>
                <a:prstGeom prst="roundRect">
                  <a:avLst>
                    <a:gd name="adj" fmla="val 44207"/>
                  </a:avLst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150" name="Shape 150"/>
                <p:cNvSpPr/>
                <p:nvPr/>
              </p:nvSpPr>
              <p:spPr>
                <a:xfrm rot="21519426">
                  <a:off x="410687" y="739409"/>
                  <a:ext cx="171530" cy="429405"/>
                </a:xfrm>
                <a:prstGeom prst="roundRect">
                  <a:avLst>
                    <a:gd name="adj" fmla="val 44207"/>
                  </a:avLst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</p:grpSp>
        </p:grpSp>
      </p:grpSp>
      <p:sp>
        <p:nvSpPr>
          <p:cNvPr id="154" name="Shape 154"/>
          <p:cNvSpPr/>
          <p:nvPr/>
        </p:nvSpPr>
        <p:spPr>
          <a:xfrm>
            <a:off x="5520603" y="1063549"/>
            <a:ext cx="697307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300"/>
            </a:lvl1pPr>
          </a:lstStyle>
          <a:p>
            <a:r>
              <a:rPr sz="1687" dirty="0" err="1"/>
              <a:t>Sloper</a:t>
            </a:r>
            <a:endParaRPr sz="1687" dirty="0"/>
          </a:p>
        </p:txBody>
      </p:sp>
      <p:sp>
        <p:nvSpPr>
          <p:cNvPr id="155" name="Shape 155"/>
          <p:cNvSpPr/>
          <p:nvPr/>
        </p:nvSpPr>
        <p:spPr>
          <a:xfrm>
            <a:off x="7402147" y="1042453"/>
            <a:ext cx="647614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 dirty="0"/>
              <a:t>Crimp</a:t>
            </a:r>
          </a:p>
        </p:txBody>
      </p:sp>
      <p:grpSp>
        <p:nvGrpSpPr>
          <p:cNvPr id="159" name="Group 159"/>
          <p:cNvGrpSpPr/>
          <p:nvPr/>
        </p:nvGrpSpPr>
        <p:grpSpPr>
          <a:xfrm>
            <a:off x="5060817" y="3324370"/>
            <a:ext cx="4083183" cy="2832244"/>
            <a:chOff x="0" y="151565"/>
            <a:chExt cx="9564886" cy="6634551"/>
          </a:xfrm>
        </p:grpSpPr>
        <p:pic>
          <p:nvPicPr>
            <p:cNvPr id="157" name="hand_1-small.jp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3027" t="23611" r="24714" b="28472"/>
            <a:stretch>
              <a:fillRect/>
            </a:stretch>
          </p:blipFill>
          <p:spPr>
            <a:xfrm>
              <a:off x="0" y="321979"/>
              <a:ext cx="4082244" cy="59905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hand_2-small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9318" t="22743" r="9661" b="23958"/>
            <a:stretch>
              <a:fillRect/>
            </a:stretch>
          </p:blipFill>
          <p:spPr>
            <a:xfrm>
              <a:off x="4657520" y="151565"/>
              <a:ext cx="4907366" cy="6634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0" name="thumb_IMG_7304_1024-enhanced.jpeg"/>
          <p:cNvPicPr>
            <a:picLocks noChangeAspect="1"/>
          </p:cNvPicPr>
          <p:nvPr/>
        </p:nvPicPr>
        <p:blipFill>
          <a:blip r:embed="rId6">
            <a:extLst/>
          </a:blip>
          <a:srcRect b="34028"/>
          <a:stretch>
            <a:fillRect/>
          </a:stretch>
        </p:blipFill>
        <p:spPr>
          <a:xfrm>
            <a:off x="-11606" y="3798848"/>
            <a:ext cx="4965194" cy="2456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Picture 11" descr="http://sherman-ave.com/wp-content/uploads/2015/04/stanford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0" b="17878"/>
          <a:stretch/>
        </p:blipFill>
        <p:spPr bwMode="auto">
          <a:xfrm>
            <a:off x="0" y="77932"/>
            <a:ext cx="2270074" cy="65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bdml_log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900" y="61469"/>
            <a:ext cx="2661221" cy="673251"/>
          </a:xfrm>
          <a:prstGeom prst="rect">
            <a:avLst/>
          </a:prstGeom>
        </p:spPr>
      </p:pic>
      <p:pic>
        <p:nvPicPr>
          <p:cNvPr id="43" name="SpinyPalmSnippets4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st="354" end="98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11" y="919321"/>
            <a:ext cx="4945977" cy="27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6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Admissible force volume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Define contact patch and local frame</a:t>
            </a:r>
          </a:p>
          <a:p>
            <a:r>
              <a:rPr lang="en-US" dirty="0" smtClean="0"/>
              <a:t>Measure max forces in all directions to obtain admissible volume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61" y="4977381"/>
            <a:ext cx="2286210" cy="1655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53" y="2848828"/>
            <a:ext cx="2222447" cy="203167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3549" y="2675106"/>
            <a:ext cx="6798810" cy="3598731"/>
            <a:chOff x="2749265" y="3002893"/>
            <a:chExt cx="5973831" cy="316205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580" y="3433780"/>
              <a:ext cx="5394920" cy="221909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749265" y="5790029"/>
              <a:ext cx="15485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Shear adhesion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3348043" y="5362530"/>
              <a:ext cx="882212" cy="44488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4896586" y="5064786"/>
              <a:ext cx="86116" cy="833103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037806" y="5826394"/>
              <a:ext cx="21875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70C0"/>
                  </a:solidFill>
                </a:rPr>
                <a:t>Large shear in +x axis</a:t>
              </a:r>
              <a:endParaRPr lang="en-US" sz="1600" dirty="0">
                <a:solidFill>
                  <a:srgbClr val="0070C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26376" y="3002893"/>
              <a:ext cx="451300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Stochastic single-needle aggregation model agrees well with experimental data</a:t>
              </a:r>
            </a:p>
            <a:p>
              <a:endPara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6376872" y="5259405"/>
              <a:ext cx="613642" cy="638484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6311681" y="5807413"/>
              <a:ext cx="24114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B050"/>
                  </a:solidFill>
                </a:rPr>
                <a:t>Lateral shear adhesion</a:t>
              </a:r>
              <a:endParaRPr lang="en-US" sz="16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994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Admissible force volume modeling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Perform convex decomposition of admissible volume</a:t>
                </a:r>
              </a:p>
              <a:p>
                <a:r>
                  <a:rPr lang="en-US" dirty="0" smtClean="0"/>
                  <a:t>If force is in region j,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 smtClean="0"/>
                  <a:t> is satisfied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 smtClean="0"/>
                  <a:t> defined by </a:t>
                </a:r>
                <a:r>
                  <a:rPr lang="en-US" dirty="0" err="1" smtClean="0"/>
                  <a:t>halfplanes</a:t>
                </a:r>
                <a:endParaRPr lang="en-US" dirty="0" smtClean="0"/>
              </a:p>
              <a:p>
                <a:r>
                  <a:rPr lang="en-US" dirty="0" smtClean="0"/>
                  <a:t>Feasible force </a:t>
                </a:r>
                <a:r>
                  <a:rPr lang="en-US" dirty="0" err="1" smtClean="0"/>
                  <a:t>iff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∨…∨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08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38" y="3998452"/>
            <a:ext cx="2197452" cy="2604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5272" y="3628469"/>
            <a:ext cx="2314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Convex decomposition</a:t>
            </a:r>
            <a:endParaRPr lang="en-US" sz="16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78" y="3839240"/>
            <a:ext cx="5126533" cy="276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1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MILP equilibrium testing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2960" y="1845734"/>
                <a:ext cx="4890286" cy="472043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Given </a:t>
                </a:r>
                <a:r>
                  <a:rPr lang="en-US" i="1" dirty="0" smtClean="0"/>
                  <a:t>k</a:t>
                </a:r>
                <a:r>
                  <a:rPr lang="en-US" dirty="0" smtClean="0"/>
                  <a:t> contact patch reference frames and</a:t>
                </a:r>
                <a:br>
                  <a:rPr lang="en-US" dirty="0" smtClean="0"/>
                </a:br>
                <a:r>
                  <a:rPr lang="en-US" dirty="0" smtClean="0"/>
                  <a:t>external load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Formulate wrench matrix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 smtClean="0"/>
                  <a:t> to respect Newton-Euler equations (F/T balance, joint constraints)</a:t>
                </a:r>
              </a:p>
              <a:p>
                <a:r>
                  <a:rPr lang="en-US" dirty="0" smtClean="0"/>
                  <a:t>Define Boolean indicators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 smtClean="0"/>
                  <a:t> for each region</a:t>
                </a:r>
                <a:br>
                  <a:rPr lang="en-US" dirty="0" smtClean="0"/>
                </a:br>
                <a:r>
                  <a:rPr lang="en-US" dirty="0" smtClean="0"/>
                  <a:t>in convex decomposition</a:t>
                </a:r>
                <a:br>
                  <a:rPr lang="en-US" dirty="0" smtClean="0"/>
                </a:br>
                <a:endParaRPr lang="en-US" dirty="0" smtClean="0"/>
              </a:p>
              <a:p>
                <a:pPr marL="0" indent="0" algn="ctr">
                  <a:spcBef>
                    <a:spcPts val="0"/>
                  </a:spcBef>
                  <a:buNone/>
                </a:pPr>
                <a:r>
                  <a:rPr lang="en-US" dirty="0" smtClean="0">
                    <a:solidFill>
                      <a:schemeClr val="accent5"/>
                    </a:solidFill>
                  </a:rPr>
                  <a:t>Find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accent5"/>
                    </a:solidFill>
                  </a:rPr>
                  <a:t> such that</a:t>
                </a:r>
              </a:p>
              <a:p>
                <a:pPr marL="0" indent="0" algn="ctr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b="0" dirty="0" smtClean="0">
                  <a:solidFill>
                    <a:schemeClr val="accent5"/>
                  </a:solidFill>
                </a:endParaRPr>
              </a:p>
              <a:p>
                <a:pPr marL="0" indent="0" algn="ctr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𝐵𝐼𝐺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>
                    <a:solidFill>
                      <a:schemeClr val="accent5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en-US" i="1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 smtClean="0">
                    <a:solidFill>
                      <a:schemeClr val="accent5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en-US" i="1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 smtClean="0">
                  <a:solidFill>
                    <a:schemeClr val="accent5"/>
                  </a:solidFill>
                </a:endParaRPr>
              </a:p>
              <a:p>
                <a:pPr marL="0" indent="0" algn="ctr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∈{0,1}</m:t>
                    </m:r>
                  </m:oMath>
                </a14:m>
                <a:r>
                  <a:rPr lang="en-US" dirty="0" smtClean="0">
                    <a:solidFill>
                      <a:schemeClr val="accent5"/>
                    </a:solidFill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dirty="0" smtClean="0">
                  <a:solidFill>
                    <a:schemeClr val="accent5"/>
                  </a:solidFill>
                </a:endParaRPr>
              </a:p>
              <a:p>
                <a:pPr marL="0" indent="0" algn="ctr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 smtClean="0">
                    <a:solidFill>
                      <a:schemeClr val="accent5"/>
                    </a:solidFill>
                  </a:rPr>
                  <a:t> for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 smtClean="0">
                  <a:solidFill>
                    <a:schemeClr val="accent5"/>
                  </a:solidFill>
                </a:endParaRPr>
              </a:p>
              <a:p>
                <a:r>
                  <a:rPr lang="en-US" dirty="0" smtClean="0"/>
                  <a:t>Bounding volume hierarchy + custom </a:t>
                </a:r>
                <a:r>
                  <a:rPr lang="en-US" dirty="0" err="1" smtClean="0"/>
                  <a:t>BnB</a:t>
                </a:r>
                <a:r>
                  <a:rPr lang="en-US" dirty="0" smtClean="0"/>
                  <a:t> solver heuristics: ~20-600ms  for 8-48 CPs, orders of magnitude faster than SCIP, </a:t>
                </a:r>
                <a:r>
                  <a:rPr lang="en-US" dirty="0" err="1" smtClean="0"/>
                  <a:t>Gurobi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60" y="1845734"/>
                <a:ext cx="4890286" cy="4720436"/>
              </a:xfrm>
              <a:blipFill>
                <a:blip r:embed="rId2"/>
                <a:stretch>
                  <a:fillRect l="-873" t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141" y="1845734"/>
            <a:ext cx="3374220" cy="1534216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7132154" y="2745958"/>
            <a:ext cx="216309" cy="5506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48463" y="2797267"/>
            <a:ext cx="796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Load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724244" y="4362513"/>
            <a:ext cx="2147456" cy="1593273"/>
          </a:xfrm>
          <a:custGeom>
            <a:avLst/>
            <a:gdLst>
              <a:gd name="connsiteX0" fmla="*/ 2168237 w 2168237"/>
              <a:gd name="connsiteY0" fmla="*/ 0 h 1593273"/>
              <a:gd name="connsiteX1" fmla="*/ 1662546 w 2168237"/>
              <a:gd name="connsiteY1" fmla="*/ 1468582 h 1593273"/>
              <a:gd name="connsiteX2" fmla="*/ 1371600 w 2168237"/>
              <a:gd name="connsiteY2" fmla="*/ 1593273 h 1593273"/>
              <a:gd name="connsiteX3" fmla="*/ 1052946 w 2168237"/>
              <a:gd name="connsiteY3" fmla="*/ 1288473 h 1593273"/>
              <a:gd name="connsiteX4" fmla="*/ 831273 w 2168237"/>
              <a:gd name="connsiteY4" fmla="*/ 1447800 h 1593273"/>
              <a:gd name="connsiteX5" fmla="*/ 533400 w 2168237"/>
              <a:gd name="connsiteY5" fmla="*/ 1371600 h 1593273"/>
              <a:gd name="connsiteX6" fmla="*/ 0 w 2168237"/>
              <a:gd name="connsiteY6" fmla="*/ 96982 h 1593273"/>
              <a:gd name="connsiteX0" fmla="*/ 2147456 w 2147456"/>
              <a:gd name="connsiteY0" fmla="*/ 0 h 1593273"/>
              <a:gd name="connsiteX1" fmla="*/ 1641765 w 2147456"/>
              <a:gd name="connsiteY1" fmla="*/ 1468582 h 1593273"/>
              <a:gd name="connsiteX2" fmla="*/ 1350819 w 2147456"/>
              <a:gd name="connsiteY2" fmla="*/ 1593273 h 1593273"/>
              <a:gd name="connsiteX3" fmla="*/ 1032165 w 2147456"/>
              <a:gd name="connsiteY3" fmla="*/ 1288473 h 1593273"/>
              <a:gd name="connsiteX4" fmla="*/ 810492 w 2147456"/>
              <a:gd name="connsiteY4" fmla="*/ 1447800 h 1593273"/>
              <a:gd name="connsiteX5" fmla="*/ 512619 w 2147456"/>
              <a:gd name="connsiteY5" fmla="*/ 1371600 h 1593273"/>
              <a:gd name="connsiteX6" fmla="*/ 0 w 2147456"/>
              <a:gd name="connsiteY6" fmla="*/ 34636 h 1593273"/>
              <a:gd name="connsiteX0" fmla="*/ 2147456 w 2147456"/>
              <a:gd name="connsiteY0" fmla="*/ 0 h 1593273"/>
              <a:gd name="connsiteX1" fmla="*/ 1641765 w 2147456"/>
              <a:gd name="connsiteY1" fmla="*/ 1468582 h 1593273"/>
              <a:gd name="connsiteX2" fmla="*/ 1350819 w 2147456"/>
              <a:gd name="connsiteY2" fmla="*/ 1593273 h 1593273"/>
              <a:gd name="connsiteX3" fmla="*/ 1032165 w 2147456"/>
              <a:gd name="connsiteY3" fmla="*/ 1288473 h 1593273"/>
              <a:gd name="connsiteX4" fmla="*/ 810492 w 2147456"/>
              <a:gd name="connsiteY4" fmla="*/ 1447800 h 1593273"/>
              <a:gd name="connsiteX5" fmla="*/ 512619 w 2147456"/>
              <a:gd name="connsiteY5" fmla="*/ 1371600 h 1593273"/>
              <a:gd name="connsiteX6" fmla="*/ 0 w 2147456"/>
              <a:gd name="connsiteY6" fmla="*/ 34636 h 1593273"/>
              <a:gd name="connsiteX7" fmla="*/ 2147456 w 2147456"/>
              <a:gd name="connsiteY7" fmla="*/ 0 h 1593273"/>
              <a:gd name="connsiteX0" fmla="*/ 2147456 w 2147456"/>
              <a:gd name="connsiteY0" fmla="*/ 0 h 1593273"/>
              <a:gd name="connsiteX1" fmla="*/ 1641765 w 2147456"/>
              <a:gd name="connsiteY1" fmla="*/ 1468582 h 1593273"/>
              <a:gd name="connsiteX2" fmla="*/ 1350819 w 2147456"/>
              <a:gd name="connsiteY2" fmla="*/ 1593273 h 1593273"/>
              <a:gd name="connsiteX3" fmla="*/ 810492 w 2147456"/>
              <a:gd name="connsiteY3" fmla="*/ 1447800 h 1593273"/>
              <a:gd name="connsiteX4" fmla="*/ 512619 w 2147456"/>
              <a:gd name="connsiteY4" fmla="*/ 1371600 h 1593273"/>
              <a:gd name="connsiteX5" fmla="*/ 0 w 2147456"/>
              <a:gd name="connsiteY5" fmla="*/ 34636 h 1593273"/>
              <a:gd name="connsiteX6" fmla="*/ 2147456 w 2147456"/>
              <a:gd name="connsiteY6" fmla="*/ 0 h 1593273"/>
              <a:gd name="connsiteX0" fmla="*/ 2147456 w 2147456"/>
              <a:gd name="connsiteY0" fmla="*/ 0 h 1593273"/>
              <a:gd name="connsiteX1" fmla="*/ 1641765 w 2147456"/>
              <a:gd name="connsiteY1" fmla="*/ 1468582 h 1593273"/>
              <a:gd name="connsiteX2" fmla="*/ 1350819 w 2147456"/>
              <a:gd name="connsiteY2" fmla="*/ 1593273 h 1593273"/>
              <a:gd name="connsiteX3" fmla="*/ 512619 w 2147456"/>
              <a:gd name="connsiteY3" fmla="*/ 1371600 h 1593273"/>
              <a:gd name="connsiteX4" fmla="*/ 0 w 2147456"/>
              <a:gd name="connsiteY4" fmla="*/ 34636 h 1593273"/>
              <a:gd name="connsiteX5" fmla="*/ 2147456 w 2147456"/>
              <a:gd name="connsiteY5" fmla="*/ 0 h 159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7456" h="1593273">
                <a:moveTo>
                  <a:pt x="2147456" y="0"/>
                </a:moveTo>
                <a:lnTo>
                  <a:pt x="1641765" y="1468582"/>
                </a:lnTo>
                <a:lnTo>
                  <a:pt x="1350819" y="1593273"/>
                </a:lnTo>
                <a:lnTo>
                  <a:pt x="512619" y="1371600"/>
                </a:lnTo>
                <a:lnTo>
                  <a:pt x="0" y="34636"/>
                </a:lnTo>
                <a:lnTo>
                  <a:pt x="2147456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264572" y="5822844"/>
                <a:ext cx="533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572" y="5822844"/>
                <a:ext cx="5334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/>
          <p:cNvSpPr/>
          <p:nvPr/>
        </p:nvSpPr>
        <p:spPr>
          <a:xfrm>
            <a:off x="8221645" y="4331483"/>
            <a:ext cx="173831" cy="1738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916845" y="4864883"/>
            <a:ext cx="173831" cy="1738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536510" y="4837940"/>
            <a:ext cx="173831" cy="1738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329340" y="5434925"/>
            <a:ext cx="173831" cy="1738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907445" y="5410738"/>
            <a:ext cx="173831" cy="1738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13" idx="3"/>
            <a:endCxn id="14" idx="7"/>
          </p:cNvCxnSpPr>
          <p:nvPr/>
        </p:nvCxnSpPr>
        <p:spPr>
          <a:xfrm flipH="1">
            <a:off x="8065219" y="4479857"/>
            <a:ext cx="181883" cy="4104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3" idx="5"/>
            <a:endCxn id="15" idx="1"/>
          </p:cNvCxnSpPr>
          <p:nvPr/>
        </p:nvCxnSpPr>
        <p:spPr>
          <a:xfrm>
            <a:off x="8370019" y="4479857"/>
            <a:ext cx="191948" cy="383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5" idx="4"/>
            <a:endCxn id="16" idx="7"/>
          </p:cNvCxnSpPr>
          <p:nvPr/>
        </p:nvCxnSpPr>
        <p:spPr>
          <a:xfrm flipH="1">
            <a:off x="8477714" y="5011771"/>
            <a:ext cx="145712" cy="4486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4"/>
            <a:endCxn id="17" idx="1"/>
          </p:cNvCxnSpPr>
          <p:nvPr/>
        </p:nvCxnSpPr>
        <p:spPr>
          <a:xfrm>
            <a:off x="8623426" y="5011771"/>
            <a:ext cx="309476" cy="424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5724244" y="4349196"/>
            <a:ext cx="2147456" cy="1593273"/>
          </a:xfrm>
          <a:custGeom>
            <a:avLst/>
            <a:gdLst>
              <a:gd name="connsiteX0" fmla="*/ 2168237 w 2168237"/>
              <a:gd name="connsiteY0" fmla="*/ 0 h 1593273"/>
              <a:gd name="connsiteX1" fmla="*/ 1662546 w 2168237"/>
              <a:gd name="connsiteY1" fmla="*/ 1468582 h 1593273"/>
              <a:gd name="connsiteX2" fmla="*/ 1371600 w 2168237"/>
              <a:gd name="connsiteY2" fmla="*/ 1593273 h 1593273"/>
              <a:gd name="connsiteX3" fmla="*/ 1052946 w 2168237"/>
              <a:gd name="connsiteY3" fmla="*/ 1288473 h 1593273"/>
              <a:gd name="connsiteX4" fmla="*/ 831273 w 2168237"/>
              <a:gd name="connsiteY4" fmla="*/ 1447800 h 1593273"/>
              <a:gd name="connsiteX5" fmla="*/ 533400 w 2168237"/>
              <a:gd name="connsiteY5" fmla="*/ 1371600 h 1593273"/>
              <a:gd name="connsiteX6" fmla="*/ 0 w 2168237"/>
              <a:gd name="connsiteY6" fmla="*/ 96982 h 1593273"/>
              <a:gd name="connsiteX0" fmla="*/ 2147456 w 2147456"/>
              <a:gd name="connsiteY0" fmla="*/ 0 h 1593273"/>
              <a:gd name="connsiteX1" fmla="*/ 1641765 w 2147456"/>
              <a:gd name="connsiteY1" fmla="*/ 1468582 h 1593273"/>
              <a:gd name="connsiteX2" fmla="*/ 1350819 w 2147456"/>
              <a:gd name="connsiteY2" fmla="*/ 1593273 h 1593273"/>
              <a:gd name="connsiteX3" fmla="*/ 1032165 w 2147456"/>
              <a:gd name="connsiteY3" fmla="*/ 1288473 h 1593273"/>
              <a:gd name="connsiteX4" fmla="*/ 810492 w 2147456"/>
              <a:gd name="connsiteY4" fmla="*/ 1447800 h 1593273"/>
              <a:gd name="connsiteX5" fmla="*/ 512619 w 2147456"/>
              <a:gd name="connsiteY5" fmla="*/ 1371600 h 1593273"/>
              <a:gd name="connsiteX6" fmla="*/ 0 w 2147456"/>
              <a:gd name="connsiteY6" fmla="*/ 34636 h 1593273"/>
              <a:gd name="connsiteX0" fmla="*/ 2147456 w 2147456"/>
              <a:gd name="connsiteY0" fmla="*/ 0 h 1593273"/>
              <a:gd name="connsiteX1" fmla="*/ 1641765 w 2147456"/>
              <a:gd name="connsiteY1" fmla="*/ 1468582 h 1593273"/>
              <a:gd name="connsiteX2" fmla="*/ 1350819 w 2147456"/>
              <a:gd name="connsiteY2" fmla="*/ 1593273 h 1593273"/>
              <a:gd name="connsiteX3" fmla="*/ 1032165 w 2147456"/>
              <a:gd name="connsiteY3" fmla="*/ 1288473 h 1593273"/>
              <a:gd name="connsiteX4" fmla="*/ 810492 w 2147456"/>
              <a:gd name="connsiteY4" fmla="*/ 1447800 h 1593273"/>
              <a:gd name="connsiteX5" fmla="*/ 512619 w 2147456"/>
              <a:gd name="connsiteY5" fmla="*/ 1371600 h 1593273"/>
              <a:gd name="connsiteX6" fmla="*/ 0 w 2147456"/>
              <a:gd name="connsiteY6" fmla="*/ 34636 h 1593273"/>
              <a:gd name="connsiteX7" fmla="*/ 2147456 w 2147456"/>
              <a:gd name="connsiteY7" fmla="*/ 0 h 159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47456" h="1593273">
                <a:moveTo>
                  <a:pt x="2147456" y="0"/>
                </a:moveTo>
                <a:lnTo>
                  <a:pt x="1641765" y="1468582"/>
                </a:lnTo>
                <a:lnTo>
                  <a:pt x="1350819" y="1593273"/>
                </a:lnTo>
                <a:lnTo>
                  <a:pt x="1032165" y="1288473"/>
                </a:lnTo>
                <a:lnTo>
                  <a:pt x="810492" y="1447800"/>
                </a:lnTo>
                <a:lnTo>
                  <a:pt x="512619" y="1371600"/>
                </a:lnTo>
                <a:lnTo>
                  <a:pt x="0" y="34636"/>
                </a:lnTo>
                <a:lnTo>
                  <a:pt x="2147456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5724244" y="4370628"/>
            <a:ext cx="1047318" cy="1426369"/>
          </a:xfrm>
          <a:custGeom>
            <a:avLst/>
            <a:gdLst>
              <a:gd name="connsiteX0" fmla="*/ 2168237 w 2168237"/>
              <a:gd name="connsiteY0" fmla="*/ 0 h 1593273"/>
              <a:gd name="connsiteX1" fmla="*/ 1662546 w 2168237"/>
              <a:gd name="connsiteY1" fmla="*/ 1468582 h 1593273"/>
              <a:gd name="connsiteX2" fmla="*/ 1371600 w 2168237"/>
              <a:gd name="connsiteY2" fmla="*/ 1593273 h 1593273"/>
              <a:gd name="connsiteX3" fmla="*/ 1052946 w 2168237"/>
              <a:gd name="connsiteY3" fmla="*/ 1288473 h 1593273"/>
              <a:gd name="connsiteX4" fmla="*/ 831273 w 2168237"/>
              <a:gd name="connsiteY4" fmla="*/ 1447800 h 1593273"/>
              <a:gd name="connsiteX5" fmla="*/ 533400 w 2168237"/>
              <a:gd name="connsiteY5" fmla="*/ 1371600 h 1593273"/>
              <a:gd name="connsiteX6" fmla="*/ 0 w 2168237"/>
              <a:gd name="connsiteY6" fmla="*/ 96982 h 1593273"/>
              <a:gd name="connsiteX0" fmla="*/ 2147456 w 2147456"/>
              <a:gd name="connsiteY0" fmla="*/ 0 h 1593273"/>
              <a:gd name="connsiteX1" fmla="*/ 1641765 w 2147456"/>
              <a:gd name="connsiteY1" fmla="*/ 1468582 h 1593273"/>
              <a:gd name="connsiteX2" fmla="*/ 1350819 w 2147456"/>
              <a:gd name="connsiteY2" fmla="*/ 1593273 h 1593273"/>
              <a:gd name="connsiteX3" fmla="*/ 1032165 w 2147456"/>
              <a:gd name="connsiteY3" fmla="*/ 1288473 h 1593273"/>
              <a:gd name="connsiteX4" fmla="*/ 810492 w 2147456"/>
              <a:gd name="connsiteY4" fmla="*/ 1447800 h 1593273"/>
              <a:gd name="connsiteX5" fmla="*/ 512619 w 2147456"/>
              <a:gd name="connsiteY5" fmla="*/ 1371600 h 1593273"/>
              <a:gd name="connsiteX6" fmla="*/ 0 w 2147456"/>
              <a:gd name="connsiteY6" fmla="*/ 34636 h 1593273"/>
              <a:gd name="connsiteX0" fmla="*/ 2147456 w 2147456"/>
              <a:gd name="connsiteY0" fmla="*/ 0 h 1593273"/>
              <a:gd name="connsiteX1" fmla="*/ 1641765 w 2147456"/>
              <a:gd name="connsiteY1" fmla="*/ 1468582 h 1593273"/>
              <a:gd name="connsiteX2" fmla="*/ 1350819 w 2147456"/>
              <a:gd name="connsiteY2" fmla="*/ 1593273 h 1593273"/>
              <a:gd name="connsiteX3" fmla="*/ 1032165 w 2147456"/>
              <a:gd name="connsiteY3" fmla="*/ 1288473 h 1593273"/>
              <a:gd name="connsiteX4" fmla="*/ 810492 w 2147456"/>
              <a:gd name="connsiteY4" fmla="*/ 1447800 h 1593273"/>
              <a:gd name="connsiteX5" fmla="*/ 512619 w 2147456"/>
              <a:gd name="connsiteY5" fmla="*/ 1371600 h 1593273"/>
              <a:gd name="connsiteX6" fmla="*/ 0 w 2147456"/>
              <a:gd name="connsiteY6" fmla="*/ 34636 h 1593273"/>
              <a:gd name="connsiteX7" fmla="*/ 2147456 w 2147456"/>
              <a:gd name="connsiteY7" fmla="*/ 0 h 1593273"/>
              <a:gd name="connsiteX0" fmla="*/ 2147456 w 2147456"/>
              <a:gd name="connsiteY0" fmla="*/ 0 h 1468582"/>
              <a:gd name="connsiteX1" fmla="*/ 1641765 w 2147456"/>
              <a:gd name="connsiteY1" fmla="*/ 1468582 h 1468582"/>
              <a:gd name="connsiteX2" fmla="*/ 1032165 w 2147456"/>
              <a:gd name="connsiteY2" fmla="*/ 1288473 h 1468582"/>
              <a:gd name="connsiteX3" fmla="*/ 810492 w 2147456"/>
              <a:gd name="connsiteY3" fmla="*/ 1447800 h 1468582"/>
              <a:gd name="connsiteX4" fmla="*/ 512619 w 2147456"/>
              <a:gd name="connsiteY4" fmla="*/ 1371600 h 1468582"/>
              <a:gd name="connsiteX5" fmla="*/ 0 w 2147456"/>
              <a:gd name="connsiteY5" fmla="*/ 34636 h 1468582"/>
              <a:gd name="connsiteX6" fmla="*/ 2147456 w 2147456"/>
              <a:gd name="connsiteY6" fmla="*/ 0 h 1468582"/>
              <a:gd name="connsiteX0" fmla="*/ 2147456 w 2147456"/>
              <a:gd name="connsiteY0" fmla="*/ 0 h 1447800"/>
              <a:gd name="connsiteX1" fmla="*/ 1032165 w 2147456"/>
              <a:gd name="connsiteY1" fmla="*/ 1288473 h 1447800"/>
              <a:gd name="connsiteX2" fmla="*/ 810492 w 2147456"/>
              <a:gd name="connsiteY2" fmla="*/ 1447800 h 1447800"/>
              <a:gd name="connsiteX3" fmla="*/ 512619 w 2147456"/>
              <a:gd name="connsiteY3" fmla="*/ 1371600 h 1447800"/>
              <a:gd name="connsiteX4" fmla="*/ 0 w 2147456"/>
              <a:gd name="connsiteY4" fmla="*/ 34636 h 1447800"/>
              <a:gd name="connsiteX5" fmla="*/ 2147456 w 2147456"/>
              <a:gd name="connsiteY5" fmla="*/ 0 h 1447800"/>
              <a:gd name="connsiteX0" fmla="*/ 1047318 w 1047318"/>
              <a:gd name="connsiteY0" fmla="*/ 0 h 1426369"/>
              <a:gd name="connsiteX1" fmla="*/ 1032165 w 1047318"/>
              <a:gd name="connsiteY1" fmla="*/ 1267042 h 1426369"/>
              <a:gd name="connsiteX2" fmla="*/ 810492 w 1047318"/>
              <a:gd name="connsiteY2" fmla="*/ 1426369 h 1426369"/>
              <a:gd name="connsiteX3" fmla="*/ 512619 w 1047318"/>
              <a:gd name="connsiteY3" fmla="*/ 1350169 h 1426369"/>
              <a:gd name="connsiteX4" fmla="*/ 0 w 1047318"/>
              <a:gd name="connsiteY4" fmla="*/ 13205 h 1426369"/>
              <a:gd name="connsiteX5" fmla="*/ 1047318 w 1047318"/>
              <a:gd name="connsiteY5" fmla="*/ 0 h 1426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7318" h="1426369">
                <a:moveTo>
                  <a:pt x="1047318" y="0"/>
                </a:moveTo>
                <a:lnTo>
                  <a:pt x="1032165" y="1267042"/>
                </a:lnTo>
                <a:lnTo>
                  <a:pt x="810492" y="1426369"/>
                </a:lnTo>
                <a:lnTo>
                  <a:pt x="512619" y="1350169"/>
                </a:lnTo>
                <a:lnTo>
                  <a:pt x="0" y="13205"/>
                </a:lnTo>
                <a:lnTo>
                  <a:pt x="1047318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5724244" y="4349197"/>
            <a:ext cx="2147456" cy="1593273"/>
          </a:xfrm>
          <a:custGeom>
            <a:avLst/>
            <a:gdLst>
              <a:gd name="connsiteX0" fmla="*/ 2168237 w 2168237"/>
              <a:gd name="connsiteY0" fmla="*/ 0 h 1593273"/>
              <a:gd name="connsiteX1" fmla="*/ 1662546 w 2168237"/>
              <a:gd name="connsiteY1" fmla="*/ 1468582 h 1593273"/>
              <a:gd name="connsiteX2" fmla="*/ 1371600 w 2168237"/>
              <a:gd name="connsiteY2" fmla="*/ 1593273 h 1593273"/>
              <a:gd name="connsiteX3" fmla="*/ 1052946 w 2168237"/>
              <a:gd name="connsiteY3" fmla="*/ 1288473 h 1593273"/>
              <a:gd name="connsiteX4" fmla="*/ 831273 w 2168237"/>
              <a:gd name="connsiteY4" fmla="*/ 1447800 h 1593273"/>
              <a:gd name="connsiteX5" fmla="*/ 533400 w 2168237"/>
              <a:gd name="connsiteY5" fmla="*/ 1371600 h 1593273"/>
              <a:gd name="connsiteX6" fmla="*/ 0 w 2168237"/>
              <a:gd name="connsiteY6" fmla="*/ 96982 h 1593273"/>
              <a:gd name="connsiteX0" fmla="*/ 2147456 w 2147456"/>
              <a:gd name="connsiteY0" fmla="*/ 0 h 1593273"/>
              <a:gd name="connsiteX1" fmla="*/ 1641765 w 2147456"/>
              <a:gd name="connsiteY1" fmla="*/ 1468582 h 1593273"/>
              <a:gd name="connsiteX2" fmla="*/ 1350819 w 2147456"/>
              <a:gd name="connsiteY2" fmla="*/ 1593273 h 1593273"/>
              <a:gd name="connsiteX3" fmla="*/ 1032165 w 2147456"/>
              <a:gd name="connsiteY3" fmla="*/ 1288473 h 1593273"/>
              <a:gd name="connsiteX4" fmla="*/ 810492 w 2147456"/>
              <a:gd name="connsiteY4" fmla="*/ 1447800 h 1593273"/>
              <a:gd name="connsiteX5" fmla="*/ 512619 w 2147456"/>
              <a:gd name="connsiteY5" fmla="*/ 1371600 h 1593273"/>
              <a:gd name="connsiteX6" fmla="*/ 0 w 2147456"/>
              <a:gd name="connsiteY6" fmla="*/ 34636 h 159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7456" h="1593273">
                <a:moveTo>
                  <a:pt x="2147456" y="0"/>
                </a:moveTo>
                <a:lnTo>
                  <a:pt x="1641765" y="1468582"/>
                </a:lnTo>
                <a:lnTo>
                  <a:pt x="1350819" y="1593273"/>
                </a:lnTo>
                <a:lnTo>
                  <a:pt x="1032165" y="1288473"/>
                </a:lnTo>
                <a:lnTo>
                  <a:pt x="810492" y="1447800"/>
                </a:lnTo>
                <a:lnTo>
                  <a:pt x="512619" y="1371600"/>
                </a:lnTo>
                <a:lnTo>
                  <a:pt x="0" y="34636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6749480" y="4349197"/>
            <a:ext cx="19246" cy="1236323"/>
          </a:xfrm>
          <a:prstGeom prst="lin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3" name="Oval 32"/>
          <p:cNvSpPr/>
          <p:nvPr/>
        </p:nvSpPr>
        <p:spPr>
          <a:xfrm>
            <a:off x="6673280" y="5563202"/>
            <a:ext cx="152400" cy="1524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009972" y="4401583"/>
                <a:ext cx="533400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972" y="4401583"/>
                <a:ext cx="533400" cy="3815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947124" y="4476969"/>
                <a:ext cx="533400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124" y="4476969"/>
                <a:ext cx="533400" cy="3815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Left Brace 35"/>
          <p:cNvSpPr/>
          <p:nvPr/>
        </p:nvSpPr>
        <p:spPr>
          <a:xfrm>
            <a:off x="822960" y="3945676"/>
            <a:ext cx="191648" cy="1408104"/>
          </a:xfrm>
          <a:prstGeom prst="leftBrac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80650" y="4446717"/>
            <a:ext cx="82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00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41012" y="192000"/>
            <a:ext cx="5614891" cy="4022725"/>
          </a:xfrm>
        </p:spPr>
        <p:txBody>
          <a:bodyPr/>
          <a:lstStyle/>
          <a:p>
            <a:r>
              <a:rPr lang="en-US" i="1" dirty="0" smtClean="0"/>
              <a:t>Validation on physical passive 2-finger gripper</a:t>
            </a:r>
          </a:p>
          <a:p>
            <a:endParaRPr lang="en-US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77" y="4831982"/>
            <a:ext cx="2341898" cy="1451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805" y="1874599"/>
            <a:ext cx="2604319" cy="22653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76523" y="801974"/>
            <a:ext cx="1592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Power grasp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776523" y="4386986"/>
            <a:ext cx="1592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Parallel grasp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r="52120"/>
          <a:stretch/>
        </p:blipFill>
        <p:spPr>
          <a:xfrm>
            <a:off x="935564" y="3269637"/>
            <a:ext cx="4403146" cy="18043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38476" y="208268"/>
            <a:ext cx="3861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Wrench space calculations 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on  </a:t>
            </a:r>
            <a:r>
              <a:rPr lang="en-US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SpinyHand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5676" y="2897611"/>
            <a:ext cx="3845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Some correctly predicted slip events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0781" y="5045412"/>
            <a:ext cx="3715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Three incorrectly predicted slip events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925" y="5420133"/>
            <a:ext cx="2085676" cy="123630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1720645" y="5786359"/>
            <a:ext cx="68826" cy="3686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556441" y="5869094"/>
            <a:ext cx="68770" cy="2859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91905" y="5750039"/>
            <a:ext cx="69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FP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46801" y="5777672"/>
            <a:ext cx="69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FN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4498" y="5389184"/>
            <a:ext cx="2670393" cy="1267255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H="1">
            <a:off x="4992755" y="5869094"/>
            <a:ext cx="68770" cy="2859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56605" y="5752910"/>
            <a:ext cx="699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FN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26" name="Picture 4" descr="http://www.littleteapot.org.uk/Climbing/ClimbingSite/Photos/slope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89014" y="4552120"/>
            <a:ext cx="591313" cy="84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www.canberraclimbing.org.au/media/2264/pinch%20grip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85"/>
          <a:stretch/>
        </p:blipFill>
        <p:spPr bwMode="auto">
          <a:xfrm rot="10800000">
            <a:off x="5810700" y="1137019"/>
            <a:ext cx="871196" cy="69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G_73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45415" y="566132"/>
            <a:ext cx="2929839" cy="16480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6741361" y="1117274"/>
            <a:ext cx="693881" cy="7333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6873599" y="4581656"/>
            <a:ext cx="594147" cy="7850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70861" y="2255761"/>
                <a:ext cx="493496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Good agreement between predictions and experiments (11/14 slip events &lt;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61" y="2255761"/>
                <a:ext cx="4934966" cy="923330"/>
              </a:xfrm>
              <a:prstGeom prst="rect">
                <a:avLst/>
              </a:prstGeom>
              <a:blipFill>
                <a:blip r:embed="rId14"/>
                <a:stretch>
                  <a:fillRect l="-1112" t="-3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140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33734" y="469229"/>
            <a:ext cx="4372602" cy="2997911"/>
            <a:chOff x="975678" y="3640189"/>
            <a:chExt cx="3725211" cy="255405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54"/>
            <a:stretch/>
          </p:blipFill>
          <p:spPr>
            <a:xfrm>
              <a:off x="1801701" y="3674853"/>
              <a:ext cx="648633" cy="74363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2491" y="4482588"/>
              <a:ext cx="632697" cy="39227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8071" y="5168233"/>
              <a:ext cx="517118" cy="6651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405" y="4443362"/>
              <a:ext cx="556364" cy="56637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265" y="5106140"/>
              <a:ext cx="564620" cy="51615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1850" y="5738676"/>
              <a:ext cx="629039" cy="455564"/>
            </a:xfrm>
            <a:prstGeom prst="rect">
              <a:avLst/>
            </a:prstGeom>
          </p:spPr>
        </p:pic>
        <p:pic>
          <p:nvPicPr>
            <p:cNvPr id="9" name="Picture 14" descr="C:\Users\hauser\Documents\My Dropbox\Grants\NRI_2015\Figures\robosimian-climb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850" y="3640189"/>
              <a:ext cx="565305" cy="753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2443980" y="3814854"/>
              <a:ext cx="759571" cy="2870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>
              <a:outerShdw blurRad="25400" dist="12700" dir="54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Robot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869817" y="4544045"/>
              <a:ext cx="759571" cy="28708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25400" dist="12700" dir="54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Gripper</a:t>
              </a:r>
              <a:r>
                <a:rPr lang="en-US" sz="1200" baseline="-25000" dirty="0" smtClean="0">
                  <a:solidFill>
                    <a:schemeClr val="tx1"/>
                  </a:solidFill>
                </a:rPr>
                <a:t>1</a:t>
              </a:r>
              <a:endParaRPr lang="en-US" sz="1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143742" y="4544045"/>
              <a:ext cx="759571" cy="28708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25400" dist="12700" dir="54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Gripper</a:t>
              </a:r>
              <a:r>
                <a:rPr lang="en-US" sz="1200" baseline="-25000" dirty="0" smtClean="0">
                  <a:solidFill>
                    <a:schemeClr val="tx1"/>
                  </a:solidFill>
                </a:rPr>
                <a:t>4</a:t>
              </a:r>
              <a:endParaRPr lang="en-US" sz="1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869817" y="5219193"/>
              <a:ext cx="759571" cy="28708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25400" dist="12700" dir="54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Unit</a:t>
              </a:r>
              <a:r>
                <a:rPr lang="en-US" sz="1200" baseline="-25000" dirty="0" smtClean="0">
                  <a:solidFill>
                    <a:schemeClr val="tx1"/>
                  </a:solidFill>
                </a:rPr>
                <a:t>1</a:t>
              </a:r>
              <a:endParaRPr lang="en-US" sz="1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143741" y="5219193"/>
              <a:ext cx="759571" cy="28708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25400" dist="12700" dir="54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Unit</a:t>
              </a:r>
              <a:r>
                <a:rPr lang="en-US" sz="1200" baseline="-25000" dirty="0" smtClean="0">
                  <a:solidFill>
                    <a:schemeClr val="tx1"/>
                  </a:solidFill>
                </a:rPr>
                <a:t>24</a:t>
              </a:r>
              <a:endParaRPr lang="en-US" sz="1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869816" y="5876498"/>
              <a:ext cx="759571" cy="287082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25400" dist="12700" dir="54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Spine</a:t>
              </a:r>
              <a:r>
                <a:rPr lang="en-US" sz="1200" baseline="-25000" dirty="0" smtClean="0">
                  <a:solidFill>
                    <a:schemeClr val="tx1"/>
                  </a:solidFill>
                </a:rPr>
                <a:t>1</a:t>
              </a:r>
              <a:endParaRPr lang="en-US" sz="12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143742" y="5876498"/>
              <a:ext cx="759571" cy="287082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25400" dist="12700" dir="5400000" algn="ctr" rotWithShape="0">
                <a:srgbClr val="00000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Spine</a:t>
              </a:r>
              <a:r>
                <a:rPr lang="en-US" sz="1200" baseline="-25000" dirty="0" smtClean="0">
                  <a:solidFill>
                    <a:schemeClr val="tx1"/>
                  </a:solidFill>
                </a:rPr>
                <a:t>60</a:t>
              </a:r>
              <a:endParaRPr lang="en-US" sz="1200" baseline="-25000" dirty="0">
                <a:solidFill>
                  <a:schemeClr val="tx1"/>
                </a:solidFill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719101" y="4666223"/>
              <a:ext cx="302032" cy="59808"/>
              <a:chOff x="6336146" y="2817091"/>
              <a:chExt cx="466433" cy="92363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6336146" y="2817091"/>
                <a:ext cx="92363" cy="9236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523181" y="2817091"/>
                <a:ext cx="92363" cy="9236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6710216" y="2817091"/>
                <a:ext cx="92363" cy="9236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2719101" y="5332829"/>
              <a:ext cx="302032" cy="59808"/>
              <a:chOff x="6336146" y="2817091"/>
              <a:chExt cx="466433" cy="92363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6336146" y="2817091"/>
                <a:ext cx="92363" cy="9236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523181" y="2817091"/>
                <a:ext cx="92363" cy="9236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710216" y="2817091"/>
                <a:ext cx="92363" cy="9236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719101" y="5990134"/>
              <a:ext cx="302032" cy="59808"/>
              <a:chOff x="6336146" y="2817091"/>
              <a:chExt cx="466433" cy="92363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6336146" y="2817091"/>
                <a:ext cx="92363" cy="9236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523181" y="2817091"/>
                <a:ext cx="92363" cy="9236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710216" y="2817091"/>
                <a:ext cx="92363" cy="9236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0" name="Straight Arrow Connector 19"/>
            <p:cNvCxnSpPr>
              <a:stCxn id="11" idx="2"/>
              <a:endCxn id="13" idx="0"/>
            </p:cNvCxnSpPr>
            <p:nvPr/>
          </p:nvCxnSpPr>
          <p:spPr>
            <a:xfrm>
              <a:off x="2249603" y="4831127"/>
              <a:ext cx="0" cy="3880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1" idx="2"/>
              <a:endCxn id="14" idx="0"/>
            </p:cNvCxnSpPr>
            <p:nvPr/>
          </p:nvCxnSpPr>
          <p:spPr>
            <a:xfrm>
              <a:off x="2249603" y="4831127"/>
              <a:ext cx="1273924" cy="3880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0" idx="2"/>
              <a:endCxn id="11" idx="0"/>
            </p:cNvCxnSpPr>
            <p:nvPr/>
          </p:nvCxnSpPr>
          <p:spPr>
            <a:xfrm flipH="1">
              <a:off x="2249603" y="4101936"/>
              <a:ext cx="574163" cy="4421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0" idx="2"/>
              <a:endCxn id="12" idx="0"/>
            </p:cNvCxnSpPr>
            <p:nvPr/>
          </p:nvCxnSpPr>
          <p:spPr>
            <a:xfrm>
              <a:off x="2823766" y="4101936"/>
              <a:ext cx="699762" cy="4421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3" idx="2"/>
              <a:endCxn id="15" idx="0"/>
            </p:cNvCxnSpPr>
            <p:nvPr/>
          </p:nvCxnSpPr>
          <p:spPr>
            <a:xfrm flipH="1">
              <a:off x="2249602" y="5506275"/>
              <a:ext cx="1" cy="37022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3" idx="2"/>
              <a:endCxn id="16" idx="0"/>
            </p:cNvCxnSpPr>
            <p:nvPr/>
          </p:nvCxnSpPr>
          <p:spPr>
            <a:xfrm>
              <a:off x="2249603" y="5506275"/>
              <a:ext cx="1273925" cy="37022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>
              <a:outerShdw blurRad="25400" dist="12700" dir="5400000" algn="ctr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reeform 25"/>
            <p:cNvSpPr/>
            <p:nvPr/>
          </p:nvSpPr>
          <p:spPr>
            <a:xfrm flipH="1">
              <a:off x="975678" y="4811748"/>
              <a:ext cx="237509" cy="674255"/>
            </a:xfrm>
            <a:custGeom>
              <a:avLst/>
              <a:gdLst>
                <a:gd name="connsiteX0" fmla="*/ 0 w 342027"/>
                <a:gd name="connsiteY0" fmla="*/ 665018 h 665018"/>
                <a:gd name="connsiteX1" fmla="*/ 341746 w 342027"/>
                <a:gd name="connsiteY1" fmla="*/ 295563 h 665018"/>
                <a:gd name="connsiteX2" fmla="*/ 46182 w 342027"/>
                <a:gd name="connsiteY2" fmla="*/ 0 h 665018"/>
                <a:gd name="connsiteX0" fmla="*/ 0 w 286758"/>
                <a:gd name="connsiteY0" fmla="*/ 665018 h 665018"/>
                <a:gd name="connsiteX1" fmla="*/ 286328 w 286758"/>
                <a:gd name="connsiteY1" fmla="*/ 323272 h 665018"/>
                <a:gd name="connsiteX2" fmla="*/ 46182 w 286758"/>
                <a:gd name="connsiteY2" fmla="*/ 0 h 665018"/>
                <a:gd name="connsiteX0" fmla="*/ 9237 w 295579"/>
                <a:gd name="connsiteY0" fmla="*/ 720436 h 720436"/>
                <a:gd name="connsiteX1" fmla="*/ 295565 w 295579"/>
                <a:gd name="connsiteY1" fmla="*/ 378690 h 720436"/>
                <a:gd name="connsiteX2" fmla="*/ 0 w 295579"/>
                <a:gd name="connsiteY2" fmla="*/ 0 h 720436"/>
                <a:gd name="connsiteX0" fmla="*/ 9237 w 295579"/>
                <a:gd name="connsiteY0" fmla="*/ 720436 h 720436"/>
                <a:gd name="connsiteX1" fmla="*/ 295565 w 295579"/>
                <a:gd name="connsiteY1" fmla="*/ 378690 h 720436"/>
                <a:gd name="connsiteX2" fmla="*/ 0 w 295579"/>
                <a:gd name="connsiteY2" fmla="*/ 0 h 720436"/>
                <a:gd name="connsiteX0" fmla="*/ 9237 w 295579"/>
                <a:gd name="connsiteY0" fmla="*/ 720436 h 720436"/>
                <a:gd name="connsiteX1" fmla="*/ 295565 w 295579"/>
                <a:gd name="connsiteY1" fmla="*/ 378690 h 720436"/>
                <a:gd name="connsiteX2" fmla="*/ 0 w 295579"/>
                <a:gd name="connsiteY2" fmla="*/ 0 h 720436"/>
                <a:gd name="connsiteX0" fmla="*/ 9237 w 295580"/>
                <a:gd name="connsiteY0" fmla="*/ 720436 h 720436"/>
                <a:gd name="connsiteX1" fmla="*/ 295565 w 295580"/>
                <a:gd name="connsiteY1" fmla="*/ 378690 h 720436"/>
                <a:gd name="connsiteX2" fmla="*/ 0 w 295580"/>
                <a:gd name="connsiteY2" fmla="*/ 0 h 720436"/>
                <a:gd name="connsiteX0" fmla="*/ 0 w 286343"/>
                <a:gd name="connsiteY0" fmla="*/ 674255 h 674255"/>
                <a:gd name="connsiteX1" fmla="*/ 286328 w 286343"/>
                <a:gd name="connsiteY1" fmla="*/ 332509 h 674255"/>
                <a:gd name="connsiteX2" fmla="*/ 79847 w 286343"/>
                <a:gd name="connsiteY2" fmla="*/ 0 h 674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6343" h="674255">
                  <a:moveTo>
                    <a:pt x="0" y="674255"/>
                  </a:moveTo>
                  <a:cubicBezTo>
                    <a:pt x="176260" y="609600"/>
                    <a:pt x="287867" y="452582"/>
                    <a:pt x="286328" y="332509"/>
                  </a:cubicBezTo>
                  <a:cubicBezTo>
                    <a:pt x="284789" y="212436"/>
                    <a:pt x="259186" y="64654"/>
                    <a:pt x="79847" y="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 flipH="1">
              <a:off x="1040894" y="3967082"/>
              <a:ext cx="706178" cy="708172"/>
            </a:xfrm>
            <a:custGeom>
              <a:avLst/>
              <a:gdLst>
                <a:gd name="connsiteX0" fmla="*/ 0 w 342027"/>
                <a:gd name="connsiteY0" fmla="*/ 665018 h 665018"/>
                <a:gd name="connsiteX1" fmla="*/ 341746 w 342027"/>
                <a:gd name="connsiteY1" fmla="*/ 295563 h 665018"/>
                <a:gd name="connsiteX2" fmla="*/ 46182 w 342027"/>
                <a:gd name="connsiteY2" fmla="*/ 0 h 665018"/>
                <a:gd name="connsiteX0" fmla="*/ 0 w 286758"/>
                <a:gd name="connsiteY0" fmla="*/ 665018 h 665018"/>
                <a:gd name="connsiteX1" fmla="*/ 286328 w 286758"/>
                <a:gd name="connsiteY1" fmla="*/ 323272 h 665018"/>
                <a:gd name="connsiteX2" fmla="*/ 46182 w 286758"/>
                <a:gd name="connsiteY2" fmla="*/ 0 h 665018"/>
                <a:gd name="connsiteX0" fmla="*/ 9237 w 295579"/>
                <a:gd name="connsiteY0" fmla="*/ 720436 h 720436"/>
                <a:gd name="connsiteX1" fmla="*/ 295565 w 295579"/>
                <a:gd name="connsiteY1" fmla="*/ 378690 h 720436"/>
                <a:gd name="connsiteX2" fmla="*/ 0 w 295579"/>
                <a:gd name="connsiteY2" fmla="*/ 0 h 720436"/>
                <a:gd name="connsiteX0" fmla="*/ 9237 w 295579"/>
                <a:gd name="connsiteY0" fmla="*/ 720436 h 720436"/>
                <a:gd name="connsiteX1" fmla="*/ 295565 w 295579"/>
                <a:gd name="connsiteY1" fmla="*/ 378690 h 720436"/>
                <a:gd name="connsiteX2" fmla="*/ 0 w 295579"/>
                <a:gd name="connsiteY2" fmla="*/ 0 h 720436"/>
                <a:gd name="connsiteX0" fmla="*/ 9237 w 295579"/>
                <a:gd name="connsiteY0" fmla="*/ 720436 h 720436"/>
                <a:gd name="connsiteX1" fmla="*/ 295565 w 295579"/>
                <a:gd name="connsiteY1" fmla="*/ 378690 h 720436"/>
                <a:gd name="connsiteX2" fmla="*/ 0 w 295579"/>
                <a:gd name="connsiteY2" fmla="*/ 0 h 720436"/>
                <a:gd name="connsiteX0" fmla="*/ 9237 w 295580"/>
                <a:gd name="connsiteY0" fmla="*/ 720436 h 720436"/>
                <a:gd name="connsiteX1" fmla="*/ 295565 w 295580"/>
                <a:gd name="connsiteY1" fmla="*/ 378690 h 720436"/>
                <a:gd name="connsiteX2" fmla="*/ 0 w 295580"/>
                <a:gd name="connsiteY2" fmla="*/ 0 h 720436"/>
                <a:gd name="connsiteX0" fmla="*/ 600364 w 912581"/>
                <a:gd name="connsiteY0" fmla="*/ 822036 h 822036"/>
                <a:gd name="connsiteX1" fmla="*/ 886692 w 912581"/>
                <a:gd name="connsiteY1" fmla="*/ 480290 h 822036"/>
                <a:gd name="connsiteX2" fmla="*/ 0 w 912581"/>
                <a:gd name="connsiteY2" fmla="*/ 0 h 822036"/>
                <a:gd name="connsiteX0" fmla="*/ 600364 w 912581"/>
                <a:gd name="connsiteY0" fmla="*/ 822036 h 822036"/>
                <a:gd name="connsiteX1" fmla="*/ 886692 w 912581"/>
                <a:gd name="connsiteY1" fmla="*/ 480290 h 822036"/>
                <a:gd name="connsiteX2" fmla="*/ 0 w 912581"/>
                <a:gd name="connsiteY2" fmla="*/ 0 h 822036"/>
                <a:gd name="connsiteX0" fmla="*/ 600364 w 760296"/>
                <a:gd name="connsiteY0" fmla="*/ 822036 h 822036"/>
                <a:gd name="connsiteX1" fmla="*/ 701965 w 760296"/>
                <a:gd name="connsiteY1" fmla="*/ 314035 h 822036"/>
                <a:gd name="connsiteX2" fmla="*/ 0 w 760296"/>
                <a:gd name="connsiteY2" fmla="*/ 0 h 822036"/>
                <a:gd name="connsiteX0" fmla="*/ 600364 w 747081"/>
                <a:gd name="connsiteY0" fmla="*/ 822036 h 822036"/>
                <a:gd name="connsiteX1" fmla="*/ 701965 w 747081"/>
                <a:gd name="connsiteY1" fmla="*/ 314035 h 822036"/>
                <a:gd name="connsiteX2" fmla="*/ 0 w 747081"/>
                <a:gd name="connsiteY2" fmla="*/ 0 h 822036"/>
                <a:gd name="connsiteX0" fmla="*/ 600364 w 671741"/>
                <a:gd name="connsiteY0" fmla="*/ 822036 h 822036"/>
                <a:gd name="connsiteX1" fmla="*/ 572656 w 671741"/>
                <a:gd name="connsiteY1" fmla="*/ 267853 h 822036"/>
                <a:gd name="connsiteX2" fmla="*/ 0 w 671741"/>
                <a:gd name="connsiteY2" fmla="*/ 0 h 82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1741" h="822036">
                  <a:moveTo>
                    <a:pt x="600364" y="822036"/>
                  </a:moveTo>
                  <a:cubicBezTo>
                    <a:pt x="721206" y="692726"/>
                    <a:pt x="672717" y="404859"/>
                    <a:pt x="572656" y="267853"/>
                  </a:cubicBezTo>
                  <a:cubicBezTo>
                    <a:pt x="472595" y="130847"/>
                    <a:pt x="290175" y="0"/>
                    <a:pt x="0" y="0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719378" y="3675845"/>
            <a:ext cx="5493287" cy="3121849"/>
            <a:chOff x="5194433" y="2142601"/>
            <a:chExt cx="11999058" cy="6819096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3598" y="2355939"/>
              <a:ext cx="1983022" cy="264138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433" y="4978412"/>
              <a:ext cx="4549439" cy="398328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0600" y="4978412"/>
              <a:ext cx="4549439" cy="3983285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8544" y="2583413"/>
              <a:ext cx="1800038" cy="2394998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0980" y="2486714"/>
              <a:ext cx="1983021" cy="2641384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7908" y="2486716"/>
              <a:ext cx="1983022" cy="264138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2" r="22100"/>
            <a:stretch/>
          </p:blipFill>
          <p:spPr>
            <a:xfrm>
              <a:off x="11540836" y="4978411"/>
              <a:ext cx="2923310" cy="3983286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2" r="21651"/>
            <a:stretch/>
          </p:blipFill>
          <p:spPr>
            <a:xfrm>
              <a:off x="14145491" y="4978411"/>
              <a:ext cx="3048000" cy="3983286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6098372" y="2142601"/>
              <a:ext cx="1869942" cy="659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Power</a:t>
              </a:r>
              <a:endParaRPr lang="en-US" sz="1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155361" y="2142601"/>
              <a:ext cx="1869942" cy="659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Parallel</a:t>
              </a:r>
              <a:endParaRPr lang="en-US" sz="16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2010979" y="2142601"/>
              <a:ext cx="1869942" cy="659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Pinch</a:t>
              </a:r>
              <a:endParaRPr lang="en-US" sz="16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4944373" y="2142601"/>
              <a:ext cx="2157675" cy="659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Opposing</a:t>
              </a:r>
              <a:endParaRPr lang="en-US" sz="1600" dirty="0"/>
            </a:p>
          </p:txBody>
        </p:sp>
      </p:grpSp>
      <p:sp>
        <p:nvSpPr>
          <p:cNvPr id="52" name="Title 51"/>
          <p:cNvSpPr>
            <a:spLocks noGrp="1"/>
          </p:cNvSpPr>
          <p:nvPr>
            <p:ph type="title"/>
          </p:nvPr>
        </p:nvSpPr>
        <p:spPr>
          <a:xfrm>
            <a:off x="311700" y="593367"/>
            <a:ext cx="4470238" cy="763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Hierarchical semi-empirical equilibrium prediction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type="body" idx="1"/>
          </p:nvPr>
        </p:nvSpPr>
        <p:spPr>
          <a:xfrm>
            <a:off x="311700" y="1536633"/>
            <a:ext cx="3769741" cy="4555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At each level, micro-structure force response is modeled for macro-level predictions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Compute wrist-relative wrench spaces for each grasp configuration </a:t>
            </a:r>
          </a:p>
          <a:p>
            <a:pPr lvl="1"/>
            <a:r>
              <a:rPr lang="en-US" dirty="0" smtClean="0"/>
              <a:t>V-rep: inner approximation</a:t>
            </a:r>
          </a:p>
          <a:p>
            <a:pPr lvl="1"/>
            <a:r>
              <a:rPr lang="en-US" dirty="0" smtClean="0"/>
              <a:t>H-rep: outer approximation</a:t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Calculate support polygon for robot at a given stance</a:t>
            </a:r>
          </a:p>
          <a:p>
            <a:pPr lvl="1"/>
            <a:r>
              <a:rPr lang="en-US" dirty="0" smtClean="0"/>
              <a:t>~10s for 32 convex program</a:t>
            </a:r>
            <a:br>
              <a:rPr lang="en-US" dirty="0" smtClean="0"/>
            </a:br>
            <a:r>
              <a:rPr lang="en-US" dirty="0" smtClean="0"/>
              <a:t>solves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49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001416"/>
              </p:ext>
            </p:extLst>
          </p:nvPr>
        </p:nvGraphicFramePr>
        <p:xfrm>
          <a:off x="150860" y="6147959"/>
          <a:ext cx="2114811" cy="91440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114811">
                  <a:extLst>
                    <a:ext uri="{9D8B030D-6E8A-4147-A177-3AD203B41FA5}">
                      <a16:colId xmlns:a16="http://schemas.microsoft.com/office/drawing/2014/main" val="25738390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all" spc="200" normalizeH="0" baseline="0" noProof="0" dirty="0" smtClean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Calibri Light" panose="020F0302020204030204"/>
                          <a:ea typeface="+mn-ea"/>
                          <a:cs typeface="+mn-cs"/>
                        </a:rPr>
                        <a:t>Kris Hauser</a:t>
                      </a:r>
                      <a:endParaRPr kumimoji="0" lang="en-US" sz="2400" b="0" i="0" u="none" strike="noStrike" kern="1200" cap="all" spc="200" normalizeH="0" baseline="0" noProof="0" dirty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6992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all" spc="200" normalizeH="0" baseline="0" noProof="0" dirty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uLnTx/>
                        <a:uFillTx/>
                        <a:latin typeface="Calibri Light" panose="020F0302020204030204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71000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356602"/>
            <a:ext cx="6858000" cy="1186957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+mn-lt"/>
              </a:rPr>
              <a:t>Real2Sim: G</a:t>
            </a:r>
            <a:r>
              <a:rPr lang="en-US" sz="3600" dirty="0" smtClean="0">
                <a:latin typeface="+mn-lt"/>
              </a:rPr>
              <a:t>eneralizable Learning </a:t>
            </a:r>
            <a:r>
              <a:rPr lang="en-US" sz="3600" dirty="0">
                <a:latin typeface="+mn-lt"/>
              </a:rPr>
              <a:t>to </a:t>
            </a:r>
            <a:r>
              <a:rPr lang="en-US" sz="3600" dirty="0" smtClean="0">
                <a:latin typeface="+mn-lt"/>
              </a:rPr>
              <a:t>Simulate Complex Contact Phenomena </a:t>
            </a:r>
            <a:endParaRPr lang="en-US" sz="3600" dirty="0">
              <a:latin typeface="+mn-lt"/>
            </a:endParaRPr>
          </a:p>
        </p:txBody>
      </p:sp>
      <p:pic>
        <p:nvPicPr>
          <p:cNvPr id="10" name="Picture 4" descr="Duke logo shown he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341" y="6147959"/>
            <a:ext cx="1163387" cy="63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ml-logo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37" y="6210618"/>
            <a:ext cx="1419769" cy="447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833"/>
          <a:stretch/>
        </p:blipFill>
        <p:spPr>
          <a:xfrm>
            <a:off x="3679842" y="3662622"/>
            <a:ext cx="3177227" cy="2155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125" y="0"/>
            <a:ext cx="4001778" cy="2385675"/>
          </a:xfrm>
          <a:prstGeom prst="rect">
            <a:avLst/>
          </a:prstGeom>
        </p:spPr>
      </p:pic>
      <p:pic>
        <p:nvPicPr>
          <p:cNvPr id="11" name="Google Shape;123;p27">
            <a:extLst>
              <a:ext uri="{FF2B5EF4-FFF2-40B4-BE49-F238E27FC236}">
                <a16:creationId xmlns:a16="http://schemas.microsoft.com/office/drawing/2014/main" id="{478FB1C9-15A6-4B95-B060-10BF47680CA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89" y="3663123"/>
            <a:ext cx="3651682" cy="214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BFA380-4CA1-420E-9928-CDAE3AF681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3" r="2429"/>
          <a:stretch/>
        </p:blipFill>
        <p:spPr>
          <a:xfrm>
            <a:off x="6853484" y="3666327"/>
            <a:ext cx="2295032" cy="2151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5"/>
          <a:stretch/>
        </p:blipFill>
        <p:spPr>
          <a:xfrm>
            <a:off x="-4515" y="-305017"/>
            <a:ext cx="1580396" cy="26396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8" r="498" b="1730"/>
          <a:stretch/>
        </p:blipFill>
        <p:spPr>
          <a:xfrm>
            <a:off x="3222901" y="-10334"/>
            <a:ext cx="2324911" cy="23960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5" r="30083"/>
          <a:stretch/>
        </p:blipFill>
        <p:spPr>
          <a:xfrm flipH="1">
            <a:off x="1587749" y="-10334"/>
            <a:ext cx="1635152" cy="239600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927069" y="5263810"/>
            <a:ext cx="2611059" cy="1108415"/>
            <a:chOff x="4927069" y="5263810"/>
            <a:chExt cx="2611059" cy="1108415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080803" y="6372225"/>
              <a:ext cx="145732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069" y="5263810"/>
              <a:ext cx="2590543" cy="758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5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401430"/>
            <a:ext cx="8520600" cy="763600"/>
          </a:xfrm>
        </p:spPr>
        <p:txBody>
          <a:bodyPr/>
          <a:lstStyle/>
          <a:p>
            <a:r>
              <a:rPr lang="en-US" dirty="0" smtClean="0"/>
              <a:t>Granular Media Interaction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311700" y="1536633"/>
            <a:ext cx="4970419" cy="4555200"/>
          </a:xfrm>
        </p:spPr>
        <p:txBody>
          <a:bodyPr/>
          <a:lstStyle/>
          <a:p>
            <a:r>
              <a:rPr lang="en-US" dirty="0" smtClean="0"/>
              <a:t>Learn the force response for a single foot in order to predict novel behavior</a:t>
            </a:r>
            <a:endParaRPr lang="en-US" dirty="0"/>
          </a:p>
        </p:txBody>
      </p:sp>
      <p:pic>
        <p:nvPicPr>
          <p:cNvPr id="5" name="data_collection_1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888" end="107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04633" y="2295525"/>
            <a:ext cx="3322637" cy="1870075"/>
          </a:xfrm>
        </p:spPr>
      </p:pic>
      <p:sp>
        <p:nvSpPr>
          <p:cNvPr id="4" name="TextBox 3"/>
          <p:cNvSpPr txBox="1"/>
          <p:nvPr/>
        </p:nvSpPr>
        <p:spPr>
          <a:xfrm>
            <a:off x="311700" y="971772"/>
            <a:ext cx="487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[Y. Zhu and K. Hauser, ICRA 2019]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data_collection_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6445" end="5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03357" y="4264185"/>
            <a:ext cx="3323913" cy="1869701"/>
          </a:xfrm>
          <a:prstGeom prst="rect">
            <a:avLst/>
          </a:prstGeom>
        </p:spPr>
      </p:pic>
      <p:pic>
        <p:nvPicPr>
          <p:cNvPr id="7" name="data_collection_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st="6710" end="171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03282" y="365126"/>
            <a:ext cx="3323988" cy="1869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5CCA9B-002B-47B6-A38F-672AE63800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99" y="2356209"/>
            <a:ext cx="3140890" cy="24395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30099" y="2356209"/>
            <a:ext cx="325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Measurement apparatus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68504" y="6235120"/>
            <a:ext cx="3375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Wrenches measured at </a:t>
            </a:r>
            <a:r>
              <a:rPr lang="en-US" sz="1600" dirty="0"/>
              <a:t>720 </a:t>
            </a:r>
            <a:r>
              <a:rPr lang="en-US" sz="1600" dirty="0" smtClean="0"/>
              <a:t>depths, angles, and motion directions</a:t>
            </a:r>
            <a:endParaRPr lang="en-US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66DD5-177A-4E26-A481-2E86BE2F97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99" y="4974137"/>
            <a:ext cx="1198603" cy="17873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0ED919-10E6-4E44-A83F-501A6C7397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22" y="4856750"/>
            <a:ext cx="2001354" cy="194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Simulation with Learned Wrench Spaces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700" y="1536633"/>
                <a:ext cx="3492230" cy="4555200"/>
              </a:xfrm>
            </p:spPr>
            <p:txBody>
              <a:bodyPr/>
              <a:lstStyle/>
              <a:p>
                <a:pPr marL="285750" indent="-285750"/>
                <a:r>
                  <a:rPr lang="en-US" dirty="0" smtClean="0"/>
                  <a:t>For each body, </a:t>
                </a:r>
                <a:r>
                  <a:rPr lang="en-US" dirty="0"/>
                  <a:t>calculate </a:t>
                </a:r>
                <a:r>
                  <a:rPr lang="en-US" dirty="0" smtClean="0"/>
                  <a:t>depth d</a:t>
                </a:r>
                <a:r>
                  <a:rPr lang="en-US" dirty="0"/>
                  <a:t>,</a:t>
                </a:r>
                <a:r>
                  <a:rPr lang="en-US" dirty="0" smtClean="0"/>
                  <a:t> angle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relative </a:t>
                </a:r>
                <a:r>
                  <a:rPr lang="en-US" dirty="0" smtClean="0"/>
                  <a:t>to granular substrate</a:t>
                </a:r>
              </a:p>
              <a:p>
                <a:pPr marL="285750" indent="-285750"/>
                <a:r>
                  <a:rPr lang="en-US" dirty="0" smtClean="0"/>
                  <a:t>U</a:t>
                </a:r>
                <a:r>
                  <a:rPr lang="en-US" dirty="0" smtClean="0">
                    <a:sym typeface="Wingdings" panose="05000000000000000000" pitchFamily="2" charset="2"/>
                  </a:rPr>
                  <a:t>se </a:t>
                </a:r>
                <a:r>
                  <a:rPr lang="en-US" dirty="0">
                    <a:sym typeface="Wingdings" panose="05000000000000000000" pitchFamily="2" charset="2"/>
                  </a:rPr>
                  <a:t>the learned model </a:t>
                </a:r>
                <a:r>
                  <a:rPr lang="en-US" dirty="0" smtClean="0">
                    <a:sym typeface="Wingdings" panose="05000000000000000000" pitchFamily="2" charset="2"/>
                  </a:rPr>
                  <a:t>+ coordinate frames to produce an H-rep of </a:t>
                </a:r>
                <a:r>
                  <a:rPr lang="en-US" dirty="0">
                    <a:sym typeface="Wingdings" panose="05000000000000000000" pitchFamily="2" charset="2"/>
                  </a:rPr>
                  <a:t>the feasible wrench space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536633"/>
                <a:ext cx="3492230" cy="4555200"/>
              </a:xfrm>
              <a:blipFill>
                <a:blip r:embed="rId4"/>
                <a:stretch>
                  <a:fillRect l="-1745" t="-535" r="-2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drop_with_wrench_space_convert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8214" y="1377413"/>
            <a:ext cx="4994086" cy="3043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A97384-AB36-46BB-82BB-95DA424DD3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4" t="7619" r="27875" b="28036"/>
          <a:stretch/>
        </p:blipFill>
        <p:spPr>
          <a:xfrm>
            <a:off x="248438" y="4182965"/>
            <a:ext cx="3232637" cy="25982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2C3784-7EA2-4FF3-8577-2BEF17F508F7}"/>
              </a:ext>
            </a:extLst>
          </p:cNvPr>
          <p:cNvSpPr txBox="1"/>
          <p:nvPr/>
        </p:nvSpPr>
        <p:spPr>
          <a:xfrm>
            <a:off x="3706901" y="4447145"/>
            <a:ext cx="512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Maximum Dissipation Principle (MDP) </a:t>
            </a:r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7417" y="5787962"/>
            <a:ext cx="1165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Substrate</a:t>
            </a:r>
          </a:p>
          <a:p>
            <a:r>
              <a:rPr lang="en-US" dirty="0" smtClean="0"/>
              <a:t>frame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835772"/>
            <a:ext cx="1165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 frame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673607" y="4866924"/>
            <a:ext cx="3191986" cy="1842076"/>
            <a:chOff x="7656634" y="2981255"/>
            <a:chExt cx="3942329" cy="22750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CF6BCF-85D6-40AA-A368-0B563A2FC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56634" y="3429000"/>
              <a:ext cx="3924597" cy="182734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F1FB4E-39A3-46B2-B8D6-1519B76E2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35208" y="3007395"/>
              <a:ext cx="3163755" cy="26866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FF277B-6857-4CCF-A40D-7C2D08E66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71673" y="2981255"/>
              <a:ext cx="598603" cy="268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851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simulations</a:t>
            </a:r>
            <a:endParaRPr lang="en-US" dirty="0"/>
          </a:p>
        </p:txBody>
      </p:sp>
      <p:pic>
        <p:nvPicPr>
          <p:cNvPr id="10" name="shift_ankl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101" y="2315135"/>
            <a:ext cx="3800976" cy="2069574"/>
          </a:xfrm>
        </p:spPr>
      </p:pic>
      <p:pic>
        <p:nvPicPr>
          <p:cNvPr id="11" name="slide_on_slop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39619" y="1958907"/>
            <a:ext cx="2985586" cy="2305708"/>
          </a:xfrm>
          <a:prstGeom prst="rect">
            <a:avLst/>
          </a:prstGeom>
        </p:spPr>
      </p:pic>
      <p:pic>
        <p:nvPicPr>
          <p:cNvPr id="12" name="trot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41589" y="4618983"/>
            <a:ext cx="5494337" cy="1981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8650" y="1436421"/>
            <a:ext cx="710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Four feet connected to body with a PID controller, sand substrate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28708" y="4174381"/>
            <a:ext cx="3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Sliding front feet forward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54885" y="4174381"/>
            <a:ext cx="168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 slope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982089" y="6494331"/>
            <a:ext cx="395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Trot gait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7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8F85AC9B-098D-4F50-A962-811F5AD4CA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" y="4849085"/>
            <a:ext cx="2678555" cy="2008916"/>
          </a:xfrm>
          <a:prstGeom prst="rect">
            <a:avLst/>
          </a:prstGeom>
        </p:spPr>
      </p:pic>
      <p:pic>
        <p:nvPicPr>
          <p:cNvPr id="3" name="Picture 2" descr="A picture containing animal, invertebrate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40" y="1007224"/>
            <a:ext cx="2544887" cy="1556378"/>
          </a:xfrm>
          <a:prstGeom prst="rect">
            <a:avLst/>
          </a:prstGeom>
        </p:spPr>
      </p:pic>
      <p:pic>
        <p:nvPicPr>
          <p:cNvPr id="7" name="taking_pictur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4353" t="6730" r="34173" b="9433"/>
          <a:stretch>
            <a:fillRect/>
          </a:stretch>
        </p:blipFill>
        <p:spPr>
          <a:xfrm>
            <a:off x="243239" y="1122181"/>
            <a:ext cx="1988348" cy="297919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7511" y="4288675"/>
            <a:ext cx="18840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Collecting point clouds from a few angles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36743" y="2297857"/>
            <a:ext cx="16711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Fused testing object point cloud</a:t>
            </a:r>
          </a:p>
        </p:txBody>
      </p:sp>
      <p:pic>
        <p:nvPicPr>
          <p:cNvPr id="8" name="poking_spedu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34333" t="4106" r="34404" b="31333"/>
          <a:stretch>
            <a:fillRect/>
          </a:stretch>
        </p:blipFill>
        <p:spPr>
          <a:xfrm>
            <a:off x="5774509" y="984112"/>
            <a:ext cx="2812064" cy="3266540"/>
          </a:xfrm>
          <a:prstGeom prst="rect">
            <a:avLst/>
          </a:prstGeom>
        </p:spPr>
      </p:pic>
      <p:sp>
        <p:nvSpPr>
          <p:cNvPr id="10" name="Arrow: Right 9"/>
          <p:cNvSpPr/>
          <p:nvPr/>
        </p:nvSpPr>
        <p:spPr>
          <a:xfrm>
            <a:off x="2409939" y="1647779"/>
            <a:ext cx="259882" cy="190847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 descr="A picture containing sky, flock, object, bird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24" y="3236950"/>
            <a:ext cx="2065354" cy="980672"/>
          </a:xfrm>
          <a:prstGeom prst="rect">
            <a:avLst/>
          </a:prstGeom>
        </p:spPr>
      </p:pic>
      <p:sp>
        <p:nvSpPr>
          <p:cNvPr id="24" name="Arrow: Right 23"/>
          <p:cNvSpPr/>
          <p:nvPr/>
        </p:nvSpPr>
        <p:spPr>
          <a:xfrm rot="5400000">
            <a:off x="3469308" y="3023878"/>
            <a:ext cx="235301" cy="190847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Box 24"/>
          <p:cNvSpPr txBox="1"/>
          <p:nvPr/>
        </p:nvSpPr>
        <p:spPr>
          <a:xfrm>
            <a:off x="2712955" y="4133503"/>
            <a:ext cx="245360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Uniformly sampled surface points to be poked, with estimated normal</a:t>
            </a:r>
          </a:p>
        </p:txBody>
      </p:sp>
      <p:sp>
        <p:nvSpPr>
          <p:cNvPr id="26" name="Arrow: Right 25"/>
          <p:cNvSpPr/>
          <p:nvPr/>
        </p:nvSpPr>
        <p:spPr>
          <a:xfrm>
            <a:off x="5183074" y="3581254"/>
            <a:ext cx="259882" cy="190847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5334000" y="4250652"/>
            <a:ext cx="372427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Starting 10mm away from the surface, poking in the normal direction until a preset force threshold while recording force-displacement data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960293" y="3917683"/>
            <a:ext cx="46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X5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49" y="365126"/>
            <a:ext cx="8429625" cy="1325563"/>
          </a:xfrm>
        </p:spPr>
        <p:txBody>
          <a:bodyPr anchor="t"/>
          <a:lstStyle/>
          <a:p>
            <a:r>
              <a:rPr lang="en-US" sz="3600" dirty="0" smtClean="0"/>
              <a:t>Learning Deformation from Force and Vision</a:t>
            </a:r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2274458" y="1466850"/>
            <a:ext cx="6936016" cy="5077178"/>
            <a:chOff x="2274458" y="1466850"/>
            <a:chExt cx="6936016" cy="5077178"/>
          </a:xfrm>
        </p:grpSpPr>
        <p:pic>
          <p:nvPicPr>
            <p:cNvPr id="22" name="Picture 21" descr="A close up of a mans face&#10;&#10;Description automatically generated">
              <a:extLst>
                <a:ext uri="{FF2B5EF4-FFF2-40B4-BE49-F238E27FC236}">
                  <a16:creationId xmlns:a16="http://schemas.microsoft.com/office/drawing/2014/main" id="{47DA25E5-359C-48EB-B42D-9A2DAB88F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4458" y="5161588"/>
              <a:ext cx="1843253" cy="1382440"/>
            </a:xfrm>
            <a:prstGeom prst="rect">
              <a:avLst/>
            </a:prstGeom>
          </p:spPr>
        </p:pic>
        <p:pic>
          <p:nvPicPr>
            <p:cNvPr id="23" name="Picture 22" descr="A close up of a mans face&#10;&#10;Description automatically generated">
              <a:extLst>
                <a:ext uri="{FF2B5EF4-FFF2-40B4-BE49-F238E27FC236}">
                  <a16:creationId xmlns:a16="http://schemas.microsoft.com/office/drawing/2014/main" id="{EC131F71-D7A1-4A8A-8C04-2FAD5A10C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792" y="5172801"/>
              <a:ext cx="1826717" cy="1370038"/>
            </a:xfrm>
            <a:prstGeom prst="rect">
              <a:avLst/>
            </a:prstGeom>
          </p:spPr>
        </p:pic>
        <p:pic>
          <p:nvPicPr>
            <p:cNvPr id="21" name="Picture 20" descr="A close up of a mans face&#10;&#10;Description automatically generated">
              <a:extLst>
                <a:ext uri="{FF2B5EF4-FFF2-40B4-BE49-F238E27FC236}">
                  <a16:creationId xmlns:a16="http://schemas.microsoft.com/office/drawing/2014/main" id="{F25191E3-E26B-4E37-9635-75EC2882B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2481" y="5146277"/>
              <a:ext cx="1862084" cy="1396563"/>
            </a:xfrm>
            <a:prstGeom prst="rect">
              <a:avLst/>
            </a:prstGeom>
          </p:spPr>
        </p:pic>
        <p:pic>
          <p:nvPicPr>
            <p:cNvPr id="19" name="Picture 18" descr="A close up of a mans face&#10;&#10;Description automatically generated">
              <a:extLst>
                <a:ext uri="{FF2B5EF4-FFF2-40B4-BE49-F238E27FC236}">
                  <a16:creationId xmlns:a16="http://schemas.microsoft.com/office/drawing/2014/main" id="{60BD1FAB-6305-4876-B064-5646AA390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8390" y="5146276"/>
              <a:ext cx="1862084" cy="1396563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4286250" y="1466850"/>
              <a:ext cx="95250" cy="9525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11" idx="5"/>
              <a:endCxn id="19" idx="0"/>
            </p:cNvCxnSpPr>
            <p:nvPr/>
          </p:nvCxnSpPr>
          <p:spPr>
            <a:xfrm>
              <a:off x="4367551" y="1548151"/>
              <a:ext cx="3911881" cy="359812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4157324" y="1960521"/>
              <a:ext cx="95250" cy="9525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/>
            <p:cNvCxnSpPr>
              <a:stCxn id="29" idx="4"/>
              <a:endCxn id="21" idx="0"/>
            </p:cNvCxnSpPr>
            <p:nvPr/>
          </p:nvCxnSpPr>
          <p:spPr>
            <a:xfrm>
              <a:off x="4204949" y="2055771"/>
              <a:ext cx="2348574" cy="3090506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3604920" y="1904715"/>
              <a:ext cx="95250" cy="9525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/>
            <p:cNvCxnSpPr>
              <a:stCxn id="34" idx="4"/>
              <a:endCxn id="23" idx="0"/>
            </p:cNvCxnSpPr>
            <p:nvPr/>
          </p:nvCxnSpPr>
          <p:spPr>
            <a:xfrm>
              <a:off x="3652545" y="1999965"/>
              <a:ext cx="1208606" cy="3172836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39" idx="4"/>
              <a:endCxn id="22" idx="0"/>
            </p:cNvCxnSpPr>
            <p:nvPr/>
          </p:nvCxnSpPr>
          <p:spPr>
            <a:xfrm flipH="1">
              <a:off x="3196085" y="1780171"/>
              <a:ext cx="354738" cy="3381417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3503198" y="1684921"/>
              <a:ext cx="95250" cy="9525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466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5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5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18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24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DC8A6C-23DC-4169-8544-FCD8D5385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4" r="8172"/>
          <a:stretch/>
        </p:blipFill>
        <p:spPr>
          <a:xfrm>
            <a:off x="4543926" y="3133952"/>
            <a:ext cx="3564356" cy="3724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79CE2E-DF61-4C2A-BCE4-00F06EF2AD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1" r="7695"/>
          <a:stretch/>
        </p:blipFill>
        <p:spPr>
          <a:xfrm>
            <a:off x="979570" y="3106881"/>
            <a:ext cx="3564356" cy="3724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751"/>
            <a:ext cx="7886700" cy="1325563"/>
          </a:xfrm>
        </p:spPr>
        <p:txBody>
          <a:bodyPr/>
          <a:lstStyle/>
          <a:p>
            <a:r>
              <a:rPr lang="en-US" dirty="0" smtClean="0"/>
              <a:t>Learning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7925"/>
            <a:ext cx="7886700" cy="4351338"/>
          </a:xfrm>
        </p:spPr>
        <p:txBody>
          <a:bodyPr/>
          <a:lstStyle/>
          <a:p>
            <a:r>
              <a:rPr lang="en-US" dirty="0" smtClean="0"/>
              <a:t>Input features: normal displacement +</a:t>
            </a:r>
          </a:p>
          <a:p>
            <a:pPr lvl="1"/>
            <a:r>
              <a:rPr lang="en-US" dirty="0" smtClean="0"/>
              <a:t>P: position information only </a:t>
            </a:r>
          </a:p>
          <a:p>
            <a:pPr lvl="1"/>
            <a:r>
              <a:rPr lang="en-US" dirty="0" smtClean="0"/>
              <a:t>PC: position + color</a:t>
            </a:r>
          </a:p>
          <a:p>
            <a:pPr lvl="1"/>
            <a:r>
              <a:rPr lang="en-US" dirty="0" smtClean="0"/>
              <a:t>PCG: position + color + curvature </a:t>
            </a:r>
          </a:p>
          <a:p>
            <a:pPr lvl="1"/>
            <a:r>
              <a:rPr lang="en-US" dirty="0" smtClean="0"/>
              <a:t>All scaled to be between 0 and 1</a:t>
            </a:r>
          </a:p>
          <a:p>
            <a:r>
              <a:rPr lang="en-US" dirty="0" smtClean="0"/>
              <a:t>4 probed locations vs 20 probed locations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56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A7CC62D-A780-4F05-B686-ADD52C5C6AB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743450" y="863647"/>
          <a:ext cx="4271210" cy="5137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D642D1D-C6DC-49A2-AE7F-E89567301A6E}"/>
              </a:ext>
            </a:extLst>
          </p:cNvPr>
          <p:cNvSpPr txBox="1"/>
          <p:nvPr/>
        </p:nvSpPr>
        <p:spPr>
          <a:xfrm>
            <a:off x="4902868" y="6000750"/>
            <a:ext cx="31312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P:position C:color G:geometry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200865"/>
            <a:ext cx="7886700" cy="1325563"/>
          </a:xfrm>
        </p:spPr>
        <p:txBody>
          <a:bodyPr/>
          <a:lstStyle/>
          <a:p>
            <a:r>
              <a:rPr lang="en-US" sz="3600" dirty="0" smtClean="0"/>
              <a:t>Preliminary Learning Results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1291056"/>
            <a:ext cx="4114800" cy="4351338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2000" dirty="0"/>
              <a:t>Gaussian Process Regression (GPR) with optimized </a:t>
            </a:r>
            <a:r>
              <a:rPr lang="en-US" sz="2000" dirty="0" err="1"/>
              <a:t>hyperparameters</a:t>
            </a:r>
            <a:endParaRPr lang="en-US" sz="2000" dirty="0"/>
          </a:p>
          <a:p>
            <a:pPr marL="285750" indent="-285750"/>
            <a:r>
              <a:rPr lang="en-US" sz="2000" dirty="0"/>
              <a:t>k-Nearest Neighbors (</a:t>
            </a:r>
            <a:r>
              <a:rPr lang="en-US" sz="2000" dirty="0" err="1"/>
              <a:t>kNN</a:t>
            </a:r>
            <a:r>
              <a:rPr lang="en-US" sz="2000" dirty="0"/>
              <a:t>), k=5</a:t>
            </a:r>
          </a:p>
          <a:p>
            <a:endParaRPr lang="en-US" sz="2000" dirty="0"/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E1F918-44AE-447F-967F-AA239C13B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49" y="4576798"/>
            <a:ext cx="3041602" cy="2281202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817D2F9-1866-46AA-BB9B-7F64277C5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49" y="2295596"/>
            <a:ext cx="3041602" cy="22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2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Multi-point deformation model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Given single-point </a:t>
                </a:r>
                <a:r>
                  <a:rPr lang="en-US" i="1" dirty="0" smtClean="0"/>
                  <a:t>indentation function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𝛽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;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 smtClean="0"/>
                  <a:t>Decay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𝛽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;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 smtClean="0"/>
                  <a:t> as x gets farther from x’</a:t>
                </a:r>
              </a:p>
              <a:p>
                <a:pPr lvl="1"/>
                <a:r>
                  <a:rPr lang="en-US" dirty="0" smtClean="0"/>
                  <a:t>Linearity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𝛽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;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𝛽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;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 smtClean="0"/>
                  <a:t> assumed, </a:t>
                </a:r>
                <a:r>
                  <a:rPr lang="en-US" dirty="0"/>
                  <a:t>e.g. </a:t>
                </a:r>
                <a:r>
                  <a:rPr lang="en-US" dirty="0" err="1" smtClean="0"/>
                  <a:t>Boussinesq-Cerruti</a:t>
                </a:r>
                <a:endParaRPr lang="en-US" dirty="0"/>
              </a:p>
              <a:p>
                <a:r>
                  <a:rPr lang="en-US" dirty="0" smtClean="0"/>
                  <a:t>What happens at contact patch C?</a:t>
                </a:r>
              </a:p>
              <a:p>
                <a:r>
                  <a:rPr lang="en-US" dirty="0" smtClean="0"/>
                  <a:t>Assuming superposition of deformations, can solve for “point deformations”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at all contact points so that deformations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are obtained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Β</m:t>
                    </m:r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US" dirty="0" smtClean="0"/>
                  <a:t>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en-US" dirty="0" smtClean="0"/>
                  <a:t> the </a:t>
                </a:r>
                <a:r>
                  <a:rPr lang="en-US" dirty="0" smtClean="0"/>
                  <a:t>compliance </a:t>
                </a:r>
                <a:r>
                  <a:rPr lang="en-US" dirty="0" smtClean="0"/>
                  <a:t>matrix over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Β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endParaRPr lang="en-US" b="1" dirty="0" smtClean="0"/>
              </a:p>
              <a:p>
                <a:pPr lvl="1"/>
                <a:r>
                  <a:rPr lang="en-US" dirty="0" smtClean="0"/>
                  <a:t>Ultimate force is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dirty="0" smtClean="0"/>
                  <a:t> and wrench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dirty="0" smtClean="0"/>
              </a:p>
              <a:p>
                <a:r>
                  <a:rPr lang="en-US" dirty="0" smtClean="0"/>
                  <a:t>Solve force/displacement equality constraint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73" t="-1541" b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510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Generalization + fidelity in simulation by combining analytical physics, empirical data, and sensor observations</a:t>
            </a:r>
          </a:p>
          <a:p>
            <a:pPr lvl="1"/>
            <a:r>
              <a:rPr lang="en-US" dirty="0" smtClean="0"/>
              <a:t>Rigid body simulation with sensed 3D objects</a:t>
            </a:r>
          </a:p>
          <a:p>
            <a:pPr lvl="1"/>
            <a:r>
              <a:rPr lang="en-US" dirty="0" smtClean="0"/>
              <a:t>Non-coulomb contact</a:t>
            </a:r>
          </a:p>
          <a:p>
            <a:pPr lvl="1"/>
            <a:r>
              <a:rPr lang="en-US" dirty="0" smtClean="0"/>
              <a:t>Granular media simulation</a:t>
            </a:r>
          </a:p>
          <a:p>
            <a:pPr lvl="1"/>
            <a:r>
              <a:rPr lang="en-US" dirty="0" smtClean="0"/>
              <a:t>Preliminary results on deformable objects</a:t>
            </a:r>
          </a:p>
          <a:p>
            <a:r>
              <a:rPr lang="en-US" dirty="0" smtClean="0"/>
              <a:t>Open questions</a:t>
            </a:r>
          </a:p>
          <a:p>
            <a:pPr lvl="1"/>
            <a:r>
              <a:rPr lang="en-US" dirty="0" smtClean="0"/>
              <a:t>Learning sims from naturalistic interaction</a:t>
            </a:r>
          </a:p>
          <a:p>
            <a:pPr lvl="1"/>
            <a:r>
              <a:rPr lang="en-US" i="1" dirty="0" smtClean="0"/>
              <a:t>Real2Sim2Real</a:t>
            </a:r>
          </a:p>
        </p:txBody>
      </p:sp>
    </p:spTree>
    <p:extLst>
      <p:ext uri="{BB962C8B-B14F-4D97-AF65-F5344CB8AC3E}">
        <p14:creationId xmlns:p14="http://schemas.microsoft.com/office/powerpoint/2010/main" val="234762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845734"/>
            <a:ext cx="4530090" cy="4023360"/>
          </a:xfrm>
        </p:spPr>
        <p:txBody>
          <a:bodyPr>
            <a:normAutofit/>
          </a:bodyPr>
          <a:lstStyle/>
          <a:p>
            <a:r>
              <a:rPr lang="en-US" dirty="0" smtClean="0"/>
              <a:t>Collaborators</a:t>
            </a:r>
          </a:p>
          <a:p>
            <a:pPr lvl="1"/>
            <a:r>
              <a:rPr lang="en-US" dirty="0" smtClean="0"/>
              <a:t>Stanford: Mark Cutkosky, Shiquan Wang</a:t>
            </a:r>
          </a:p>
          <a:p>
            <a:pPr lvl="1"/>
            <a:r>
              <a:rPr lang="en-US" dirty="0" smtClean="0"/>
              <a:t>IIT: Alessio Rocchi</a:t>
            </a:r>
          </a:p>
          <a:p>
            <a:pPr lvl="1"/>
            <a:r>
              <a:rPr lang="en-US" dirty="0" smtClean="0"/>
              <a:t>Duke: Yifan Zhu*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Funding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804724" y="4014245"/>
            <a:ext cx="1020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NSF NRI #1527826</a:t>
            </a:r>
          </a:p>
        </p:txBody>
      </p:sp>
      <p:pic>
        <p:nvPicPr>
          <p:cNvPr id="5" name="Picture 2" descr="C:\Users\hauser\Pictures\Logos\nsf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509" y="4014245"/>
            <a:ext cx="567420" cy="5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hauser\Pictures\Logos\darp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39" y="3933175"/>
            <a:ext cx="1103071" cy="60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22030" y="4565280"/>
            <a:ext cx="14477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DRC Track A</a:t>
            </a:r>
            <a:endParaRPr lang="en-US" sz="1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5779231" y="4435456"/>
            <a:ext cx="2774680" cy="942778"/>
            <a:chOff x="7018305" y="2843213"/>
            <a:chExt cx="3448050" cy="1171575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305" y="2843213"/>
              <a:ext cx="3448050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8024647" y="2843213"/>
              <a:ext cx="1277007" cy="3098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048" y="1690689"/>
            <a:ext cx="3231046" cy="217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551048" y="3933175"/>
            <a:ext cx="3133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http://motion.pratt.duke.edu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5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1700" y="366441"/>
            <a:ext cx="8520600" cy="763600"/>
          </a:xfrm>
        </p:spPr>
        <p:txBody>
          <a:bodyPr>
            <a:normAutofit/>
          </a:bodyPr>
          <a:lstStyle/>
          <a:p>
            <a:r>
              <a:rPr lang="en-US" dirty="0" smtClean="0"/>
              <a:t>Simulation testing of autonomous vehicles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0" y="1333337"/>
            <a:ext cx="8819600" cy="4961792"/>
          </a:xfrm>
        </p:spPr>
      </p:pic>
    </p:spTree>
    <p:extLst>
      <p:ext uri="{BB962C8B-B14F-4D97-AF65-F5344CB8AC3E}">
        <p14:creationId xmlns:p14="http://schemas.microsoft.com/office/powerpoint/2010/main" val="254140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Analytical contact models are very useful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</p:txBody>
      </p:sp>
      <p:pic>
        <p:nvPicPr>
          <p:cNvPr id="5" name="Picture 12" descr="supp-poly2-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13" y="4200465"/>
            <a:ext cx="2743200" cy="233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773430" y="6444925"/>
            <a:ext cx="26846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 dirty="0" smtClean="0"/>
              <a:t>Support polygon (top)</a:t>
            </a:r>
            <a:endParaRPr lang="en-US" sz="1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0" y="1761383"/>
            <a:ext cx="4831080" cy="178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66905" y="3543140"/>
            <a:ext cx="194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Force closure but not form closure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069212" y="3501869"/>
            <a:ext cx="1815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Not force closure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248" y="4184635"/>
            <a:ext cx="4385916" cy="23908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78DCC7-65D0-4148-B18F-F4C1EA639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38" y="1690689"/>
            <a:ext cx="2842149" cy="2003001"/>
          </a:xfrm>
          <a:prstGeom prst="rect">
            <a:avLst/>
          </a:prstGeom>
        </p:spPr>
      </p:pic>
      <p:sp>
        <p:nvSpPr>
          <p:cNvPr id="13" name="TextBox 73">
            <a:extLst>
              <a:ext uri="{FF2B5EF4-FFF2-40B4-BE49-F238E27FC236}">
                <a16:creationId xmlns:a16="http://schemas.microsoft.com/office/drawing/2014/main" id="{07EFCD99-6142-4673-9313-F07CEF86BC5B}"/>
              </a:ext>
            </a:extLst>
          </p:cNvPr>
          <p:cNvSpPr txBox="1"/>
          <p:nvPr/>
        </p:nvSpPr>
        <p:spPr>
          <a:xfrm>
            <a:off x="1452975" y="3593949"/>
            <a:ext cx="1923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(Stewart,2000)</a:t>
            </a:r>
          </a:p>
        </p:txBody>
      </p:sp>
    </p:spTree>
    <p:extLst>
      <p:ext uri="{BB962C8B-B14F-4D97-AF65-F5344CB8AC3E}">
        <p14:creationId xmlns:p14="http://schemas.microsoft.com/office/powerpoint/2010/main" val="121412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2C135F-C06C-41D0-810E-1B8725A58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52" y="981223"/>
            <a:ext cx="3939947" cy="2263906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3B9DB57E-2FCB-41A2-8F43-87EE52B08344}"/>
              </a:ext>
            </a:extLst>
          </p:cNvPr>
          <p:cNvSpPr txBox="1"/>
          <p:nvPr/>
        </p:nvSpPr>
        <p:spPr>
          <a:xfrm>
            <a:off x="1631951" y="3218891"/>
            <a:ext cx="192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(Tasora,2015)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3701EA-1473-457D-A4A0-89BE6B20F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034" y="3728390"/>
            <a:ext cx="2020552" cy="26824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143FD1-5EE0-4952-AB0E-AA54E9F9B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3747" y="981223"/>
            <a:ext cx="3461345" cy="23404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65ABE-5603-4F9B-A1BE-A677C5BC5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190" y="3797886"/>
            <a:ext cx="6102472" cy="2612960"/>
          </a:xfrm>
          <a:prstGeom prst="rect">
            <a:avLst/>
          </a:prstGeom>
        </p:spPr>
      </p:pic>
      <p:sp>
        <p:nvSpPr>
          <p:cNvPr id="9" name="TextBox 29">
            <a:extLst>
              <a:ext uri="{FF2B5EF4-FFF2-40B4-BE49-F238E27FC236}">
                <a16:creationId xmlns:a16="http://schemas.microsoft.com/office/drawing/2014/main" id="{E0C1617B-D801-40E9-8F58-341FBDFA7599}"/>
              </a:ext>
            </a:extLst>
          </p:cNvPr>
          <p:cNvSpPr txBox="1"/>
          <p:nvPr/>
        </p:nvSpPr>
        <p:spPr>
          <a:xfrm>
            <a:off x="2593522" y="6488668"/>
            <a:ext cx="192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(Li,2018)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2773" y="3321666"/>
            <a:ext cx="2500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/>
              <a:t>(Bickle,2009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34420" y="6473540"/>
            <a:ext cx="1887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/>
              <a:t>(Wang,2011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28650" y="-88283"/>
            <a:ext cx="7886700" cy="1325563"/>
          </a:xfrm>
        </p:spPr>
        <p:txBody>
          <a:bodyPr/>
          <a:lstStyle/>
          <a:p>
            <a:r>
              <a:rPr lang="en-US" dirty="0" smtClean="0"/>
              <a:t>Simulating complex phenomena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5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300203"/>
            <a:ext cx="2638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Analytical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660934"/>
            <a:ext cx="5553075" cy="290030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372225" y="300203"/>
            <a:ext cx="2638425" cy="2998804"/>
            <a:chOff x="6372225" y="300203"/>
            <a:chExt cx="2638425" cy="2998804"/>
          </a:xfrm>
        </p:grpSpPr>
        <p:sp>
          <p:nvSpPr>
            <p:cNvPr id="4" name="TextBox 3"/>
            <p:cNvSpPr txBox="1"/>
            <p:nvPr/>
          </p:nvSpPr>
          <p:spPr>
            <a:xfrm>
              <a:off x="6372225" y="300203"/>
              <a:ext cx="2638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Empirical</a:t>
              </a:r>
              <a:endParaRPr lang="en-US" sz="20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9405" y="981239"/>
              <a:ext cx="2024063" cy="162263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2225" y="2884796"/>
              <a:ext cx="1800225" cy="41421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690687" y="3660550"/>
            <a:ext cx="5581650" cy="3168875"/>
            <a:chOff x="1685924" y="3721913"/>
            <a:chExt cx="5581650" cy="3168875"/>
          </a:xfrm>
        </p:grpSpPr>
        <p:sp>
          <p:nvSpPr>
            <p:cNvPr id="5" name="TextBox 4"/>
            <p:cNvSpPr txBox="1"/>
            <p:nvPr/>
          </p:nvSpPr>
          <p:spPr>
            <a:xfrm>
              <a:off x="3157537" y="3721913"/>
              <a:ext cx="26384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Real2Sim</a:t>
              </a:r>
              <a:endParaRPr lang="en-US" sz="2000" b="1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85924" y="4076191"/>
              <a:ext cx="5581650" cy="28145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204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upplemental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889" y="838518"/>
            <a:ext cx="7850221" cy="588766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1371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none" dirty="0" smtClean="0">
                <a:solidFill>
                  <a:schemeClr val="tx1"/>
                </a:solidFill>
              </a:rPr>
              <a:t>3D scanned objects in simulation</a:t>
            </a:r>
            <a:endParaRPr lang="en-US" cap="none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74716" y="416868"/>
            <a:ext cx="7067006" cy="42165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it-IT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Hauser,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Robust Contact Generation for Robot Simulation with Unstructured Meshes</a:t>
            </a:r>
            <a:r>
              <a:rPr lang="it-IT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ISRR 2013]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593892" y="59465"/>
            <a:ext cx="1447830" cy="491942"/>
            <a:chOff x="7018305" y="2843213"/>
            <a:chExt cx="3448050" cy="117157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305" y="2843213"/>
              <a:ext cx="3448050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8024647" y="2843213"/>
              <a:ext cx="1277007" cy="3098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597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Stress testing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579145"/>
            <a:ext cx="6215149" cy="4023360"/>
          </a:xfrm>
        </p:spPr>
        <p:txBody>
          <a:bodyPr/>
          <a:lstStyle/>
          <a:p>
            <a:r>
              <a:rPr lang="en-US" dirty="0" smtClean="0"/>
              <a:t>IROS 2016 Robot Grasping and Manipulation Challenge simulation track</a:t>
            </a:r>
            <a:endParaRPr lang="en-US" dirty="0"/>
          </a:p>
        </p:txBody>
      </p:sp>
      <p:pic>
        <p:nvPicPr>
          <p:cNvPr id="4" name="RGMC2016 - Duke University Team - Task 2 attempt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58" end="226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1254" y="2524779"/>
            <a:ext cx="5142087" cy="3856566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1502" y="2524779"/>
            <a:ext cx="3831619" cy="4240059"/>
            <a:chOff x="245804" y="2679242"/>
            <a:chExt cx="3458460" cy="3827122"/>
          </a:xfrm>
        </p:grpSpPr>
        <p:pic>
          <p:nvPicPr>
            <p:cNvPr id="5" name="Content Placeholder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587" y="5197611"/>
              <a:ext cx="3428677" cy="882702"/>
            </a:xfrm>
            <a:prstGeom prst="rect">
              <a:avLst/>
            </a:prstGeom>
          </p:spPr>
        </p:pic>
        <p:pic>
          <p:nvPicPr>
            <p:cNvPr id="6" name="Shape 1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86699" y="2679242"/>
              <a:ext cx="720552" cy="4638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16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97243" y="2679243"/>
              <a:ext cx="393032" cy="1088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16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940662" y="3283595"/>
              <a:ext cx="758725" cy="841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16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86699" y="4784136"/>
              <a:ext cx="720552" cy="339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16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86699" y="3131852"/>
              <a:ext cx="720552" cy="5112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Shape 16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991024" y="3754849"/>
              <a:ext cx="813287" cy="10553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Shape 171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86699" y="4307065"/>
              <a:ext cx="720552" cy="477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hape 177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997243" y="4791500"/>
              <a:ext cx="454338" cy="3322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179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1803450" y="2679242"/>
              <a:ext cx="581479" cy="7941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Shape 181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281613" y="3644239"/>
              <a:ext cx="733030" cy="685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Shape 183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1451581" y="4777879"/>
              <a:ext cx="548648" cy="3444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185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1390276" y="2679242"/>
              <a:ext cx="415719" cy="10882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187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1802806" y="4078228"/>
              <a:ext cx="644233" cy="7037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189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2375259" y="2687826"/>
              <a:ext cx="578046" cy="7292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191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1793491" y="3471499"/>
              <a:ext cx="598086" cy="611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197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2388796" y="3414440"/>
              <a:ext cx="582549" cy="778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Shape 199"/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2444560" y="4192455"/>
              <a:ext cx="483077" cy="9347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201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2959201" y="2695570"/>
              <a:ext cx="734781" cy="595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203"/>
            <p:cNvPicPr preferRelativeResize="0"/>
            <p:nvPr/>
          </p:nvPicPr>
          <p:blipFill>
            <a:blip r:embed="rId24">
              <a:alphaModFix/>
            </a:blip>
            <a:stretch>
              <a:fillRect/>
            </a:stretch>
          </p:blipFill>
          <p:spPr>
            <a:xfrm>
              <a:off x="2906767" y="4117286"/>
              <a:ext cx="793952" cy="10100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Shape 205"/>
            <p:cNvPicPr preferRelativeResize="0"/>
            <p:nvPr/>
          </p:nvPicPr>
          <p:blipFill>
            <a:blip r:embed="rId25">
              <a:alphaModFix/>
            </a:blip>
            <a:stretch>
              <a:fillRect/>
            </a:stretch>
          </p:blipFill>
          <p:spPr>
            <a:xfrm>
              <a:off x="1951988" y="4784135"/>
              <a:ext cx="674955" cy="3430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245804" y="6075477"/>
              <a:ext cx="34123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YCB Object Set (above), APC 2015 dataset, Princeton Shape Benchmark</a:t>
              </a:r>
            </a:p>
          </p:txBody>
        </p:sp>
      </p:grpSp>
      <p:pic>
        <p:nvPicPr>
          <p:cNvPr id="27" name="Shape 7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605698" y="311498"/>
            <a:ext cx="2613153" cy="2107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0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mechanics is not just Coulomb models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66" y="1656272"/>
            <a:ext cx="3948334" cy="349709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5" y="5153367"/>
            <a:ext cx="4470705" cy="14399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517" y="1764323"/>
            <a:ext cx="3040208" cy="2395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11" y="4674844"/>
            <a:ext cx="3882691" cy="199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2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5338</TotalTime>
  <Words>699</Words>
  <Application>Microsoft Office PowerPoint</Application>
  <PresentationFormat>On-screen Show (4:3)</PresentationFormat>
  <Paragraphs>184</Paragraphs>
  <Slides>28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Trebuchet MS</vt:lpstr>
      <vt:lpstr>Wingdings</vt:lpstr>
      <vt:lpstr>Office Theme</vt:lpstr>
      <vt:lpstr>PowerPoint Presentation</vt:lpstr>
      <vt:lpstr>Real2Sim: Generalizable Learning to Simulate Complex Contact Phenomena </vt:lpstr>
      <vt:lpstr>Simulation testing of autonomous vehicles</vt:lpstr>
      <vt:lpstr>Analytical contact models are very useful</vt:lpstr>
      <vt:lpstr>Simulating complex phenomena</vt:lpstr>
      <vt:lpstr>PowerPoint Presentation</vt:lpstr>
      <vt:lpstr>PowerPoint Presentation</vt:lpstr>
      <vt:lpstr>Stress testing</vt:lpstr>
      <vt:lpstr>Contact mechanics is not just Coulomb models</vt:lpstr>
      <vt:lpstr>Amazon Picking Challenge</vt:lpstr>
      <vt:lpstr>Exotic grippers</vt:lpstr>
      <vt:lpstr>PowerPoint Presentation</vt:lpstr>
      <vt:lpstr>Microspine hands for vertical climbing</vt:lpstr>
      <vt:lpstr>PowerPoint Presentation</vt:lpstr>
      <vt:lpstr>Admissible force volume modeling</vt:lpstr>
      <vt:lpstr>Admissible force volume modeling</vt:lpstr>
      <vt:lpstr>MILP equilibrium testing</vt:lpstr>
      <vt:lpstr>PowerPoint Presentation</vt:lpstr>
      <vt:lpstr>Hierarchical semi-empirical equilibrium prediction</vt:lpstr>
      <vt:lpstr>Granular Media Interaction</vt:lpstr>
      <vt:lpstr>Physics Simulation with Learned Wrench Spaces</vt:lpstr>
      <vt:lpstr>2D simulations</vt:lpstr>
      <vt:lpstr>Learning Deformation from Force and Vision</vt:lpstr>
      <vt:lpstr>Learning Overview</vt:lpstr>
      <vt:lpstr>Preliminary Learning Results</vt:lpstr>
      <vt:lpstr>Multi-point deformation model</vt:lpstr>
      <vt:lpstr>Recap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Interpolation and Time Optimization on Implicit Submanifolds</dc:title>
  <dc:creator>Hauser</dc:creator>
  <cp:lastModifiedBy>Kris Hauser</cp:lastModifiedBy>
  <cp:revision>229</cp:revision>
  <dcterms:created xsi:type="dcterms:W3CDTF">2013-06-08T21:15:29Z</dcterms:created>
  <dcterms:modified xsi:type="dcterms:W3CDTF">2019-06-23T09:30:33Z</dcterms:modified>
</cp:coreProperties>
</file>